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Tomorrow Semi Bold"/>
      <p:regular r:id="rId15"/>
    </p:embeddedFont>
    <p:embeddedFont>
      <p:font typeface="Tomorrow Semi Bold"/>
      <p:regular r:id="rId16"/>
    </p:embeddedFont>
    <p:embeddedFont>
      <p:font typeface="Tomorrow Semi Bold"/>
      <p:regular r:id="rId17"/>
    </p:embeddedFont>
    <p:embeddedFont>
      <p:font typeface="Tomorrow Semi Bold"/>
      <p:regular r:id="rId18"/>
    </p:embeddedFont>
    <p:embeddedFont>
      <p:font typeface="Tomorrow"/>
      <p:regular r:id="rId19"/>
    </p:embeddedFont>
    <p:embeddedFont>
      <p:font typeface="Tomorrow"/>
      <p:regular r:id="rId20"/>
    </p:embeddedFont>
    <p:embeddedFont>
      <p:font typeface="Tomorrow"/>
      <p:regular r:id="rId21"/>
    </p:embeddedFont>
    <p:embeddedFont>
      <p:font typeface="Tomorrow"/>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4.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7" Type="http://schemas.openxmlformats.org/officeDocument/2006/relationships/hyperlink" Target="https://spring.io/guides" TargetMode="External"/><Relationship Id="rId9" Type="http://schemas.openxmlformats.org/officeDocument/2006/relationships/hyperlink" Target="https://start.spring.io"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8" Type="http://schemas.openxmlformats.org/officeDocument/2006/relationships/image" Target="../media/image-8-7.png"/><Relationship Id="rId10" Type="http://schemas.openxmlformats.org/officeDocument/2006/relationships/slideLayout" Target="../slideLayouts/slideLayout9.xml"/><Relationship Id="rId11"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837611"/>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1D1D1B"/>
                </a:solidFill>
                <a:latin typeface="Tomorrow Semi Bold" pitchFamily="34" charset="0"/>
                <a:ea typeface="Tomorrow Semi Bold" pitchFamily="34" charset="-122"/>
                <a:cs typeface="Tomorrow Semi Bold" pitchFamily="34" charset="-120"/>
              </a:rPr>
              <a:t>Introduction to Spring Boot Framework</a:t>
            </a:r>
            <a:endParaRPr lang="en-US" sz="3900" dirty="0"/>
          </a:p>
        </p:txBody>
      </p:sp>
      <p:sp>
        <p:nvSpPr>
          <p:cNvPr id="4" name="Text 1"/>
          <p:cNvSpPr/>
          <p:nvPr/>
        </p:nvSpPr>
        <p:spPr>
          <a:xfrm>
            <a:off x="6280190" y="3375422"/>
            <a:ext cx="7556421" cy="1270159"/>
          </a:xfrm>
          <a:prstGeom prst="rect">
            <a:avLst/>
          </a:prstGeom>
          <a:noFill/>
          <a:ln/>
        </p:spPr>
        <p:txBody>
          <a:bodyPr wrap="square" lIns="0" tIns="0" rIns="0" bIns="0" rtlCol="0" anchor="t"/>
          <a:lstStyle/>
          <a:p>
            <a:pPr algn="l" indent="0" marL="0">
              <a:lnSpc>
                <a:spcPts val="2500"/>
              </a:lnSpc>
              <a:buNone/>
            </a:pPr>
            <a:r>
              <a:rPr lang="en-US" sz="1550" dirty="0">
                <a:solidFill>
                  <a:srgbClr val="61615C"/>
                </a:solidFill>
                <a:latin typeface="Tomorrow" pitchFamily="34" charset="0"/>
                <a:ea typeface="Tomorrow" pitchFamily="34" charset="-122"/>
                <a:cs typeface="Tomorrow" pitchFamily="34" charset="-120"/>
              </a:rPr>
              <a:t>Welcome to this comprehensive introduction to Spring Boot, one of the most powerful frameworks in the Java ecosystem. Today, we'll explore how Spring Boot simplifies enterprise application development while maintaining the robust features of Java.</a:t>
            </a:r>
            <a:endParaRPr lang="en-US" sz="1550" dirty="0"/>
          </a:p>
        </p:txBody>
      </p:sp>
      <p:sp>
        <p:nvSpPr>
          <p:cNvPr id="5" name="Text 2"/>
          <p:cNvSpPr/>
          <p:nvPr/>
        </p:nvSpPr>
        <p:spPr>
          <a:xfrm>
            <a:off x="6280190" y="4868823"/>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61615C"/>
                </a:solidFill>
                <a:latin typeface="Tomorrow" pitchFamily="34" charset="0"/>
                <a:ea typeface="Tomorrow" pitchFamily="34" charset="-122"/>
                <a:cs typeface="Tomorrow" pitchFamily="34" charset="-120"/>
              </a:rPr>
              <a:t>Presented by R.a.mohan Tiwari and Namrata Bastola, this session will guide you through Java fundamentals, Spring Framework concepts, and the game-changing benefits of Spring Boot.</a:t>
            </a:r>
            <a:endParaRPr lang="en-US" sz="1550" dirty="0"/>
          </a:p>
        </p:txBody>
      </p:sp>
      <p:sp>
        <p:nvSpPr>
          <p:cNvPr id="6" name="Shape 3"/>
          <p:cNvSpPr/>
          <p:nvPr/>
        </p:nvSpPr>
        <p:spPr>
          <a:xfrm>
            <a:off x="6280190" y="6059567"/>
            <a:ext cx="317540" cy="317540"/>
          </a:xfrm>
          <a:prstGeom prst="roundRect">
            <a:avLst>
              <a:gd name="adj" fmla="val 28793492"/>
            </a:avLst>
          </a:prstGeom>
          <a:noFill/>
          <a:ln w="7620">
            <a:solidFill>
              <a:srgbClr val="FFFFFF"/>
            </a:solidFill>
            <a:prstDash val="solid"/>
          </a:ln>
        </p:spPr>
      </p:sp>
      <p:pic>
        <p:nvPicPr>
          <p:cNvPr id="7" name="Image 1" descr="preencoded.png">    </p:cNvPr>
          <p:cNvPicPr>
            <a:picLocks noChangeAspect="1"/>
          </p:cNvPicPr>
          <p:nvPr/>
        </p:nvPicPr>
        <p:blipFill>
          <a:blip r:embed="rId2"/>
          <a:stretch>
            <a:fillRect/>
          </a:stretch>
        </p:blipFill>
        <p:spPr>
          <a:xfrm>
            <a:off x="6287810" y="6067187"/>
            <a:ext cx="302300" cy="302300"/>
          </a:xfrm>
          <a:prstGeom prst="rect">
            <a:avLst/>
          </a:prstGeom>
        </p:spPr>
      </p:pic>
      <p:sp>
        <p:nvSpPr>
          <p:cNvPr id="8" name="Text 4"/>
          <p:cNvSpPr/>
          <p:nvPr/>
        </p:nvSpPr>
        <p:spPr>
          <a:xfrm>
            <a:off x="6696908" y="6044684"/>
            <a:ext cx="1312545" cy="347305"/>
          </a:xfrm>
          <a:prstGeom prst="rect">
            <a:avLst/>
          </a:prstGeom>
          <a:noFill/>
          <a:ln/>
        </p:spPr>
        <p:txBody>
          <a:bodyPr wrap="none" lIns="0" tIns="0" rIns="0" bIns="0" rtlCol="0" anchor="t"/>
          <a:lstStyle/>
          <a:p>
            <a:pPr algn="l" indent="0" marL="0">
              <a:lnSpc>
                <a:spcPts val="2700"/>
              </a:lnSpc>
              <a:buNone/>
            </a:pPr>
            <a:r>
              <a:rPr lang="en-US" sz="1950" b="1" dirty="0">
                <a:solidFill>
                  <a:srgbClr val="61615C"/>
                </a:solidFill>
                <a:latin typeface="Tomorrow Bold" pitchFamily="34" charset="0"/>
                <a:ea typeface="Tomorrow Bold" pitchFamily="34" charset="-122"/>
                <a:cs typeface="Tomorrow Bold" pitchFamily="34" charset="-120"/>
              </a:rPr>
              <a:t>by Ramon</a:t>
            </a:r>
            <a:endParaRPr lang="en-US" sz="19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33874" y="663297"/>
            <a:ext cx="5050155" cy="584002"/>
          </a:xfrm>
          <a:prstGeom prst="rect">
            <a:avLst/>
          </a:prstGeom>
          <a:noFill/>
          <a:ln/>
        </p:spPr>
        <p:txBody>
          <a:bodyPr wrap="none" lIns="0" tIns="0" rIns="0" bIns="0" rtlCol="0" anchor="t"/>
          <a:lstStyle/>
          <a:p>
            <a:pPr algn="l" indent="0" marL="0">
              <a:lnSpc>
                <a:spcPts val="4550"/>
              </a:lnSpc>
              <a:buNone/>
            </a:pPr>
            <a:r>
              <a:rPr lang="en-US" sz="3650" dirty="0">
                <a:solidFill>
                  <a:srgbClr val="1D1D1B"/>
                </a:solidFill>
                <a:latin typeface="Tomorrow Semi Bold" pitchFamily="34" charset="0"/>
                <a:ea typeface="Tomorrow Semi Bold" pitchFamily="34" charset="-122"/>
                <a:cs typeface="Tomorrow Semi Bold" pitchFamily="34" charset="-120"/>
              </a:rPr>
              <a:t>Java: The Foundation</a:t>
            </a:r>
            <a:endParaRPr lang="en-US" sz="3650" dirty="0"/>
          </a:p>
        </p:txBody>
      </p:sp>
      <p:sp>
        <p:nvSpPr>
          <p:cNvPr id="4" name="Shape 1"/>
          <p:cNvSpPr/>
          <p:nvPr/>
        </p:nvSpPr>
        <p:spPr>
          <a:xfrm>
            <a:off x="6233874" y="1527572"/>
            <a:ext cx="420410" cy="420410"/>
          </a:xfrm>
          <a:prstGeom prst="roundRect">
            <a:avLst>
              <a:gd name="adj" fmla="val 6668"/>
            </a:avLst>
          </a:prstGeom>
          <a:solidFill>
            <a:srgbClr val="F0EAEA"/>
          </a:solidFill>
          <a:ln/>
        </p:spPr>
      </p:sp>
      <p:sp>
        <p:nvSpPr>
          <p:cNvPr id="5" name="Text 2"/>
          <p:cNvSpPr/>
          <p:nvPr/>
        </p:nvSpPr>
        <p:spPr>
          <a:xfrm>
            <a:off x="6303883" y="1562517"/>
            <a:ext cx="280273" cy="350401"/>
          </a:xfrm>
          <a:prstGeom prst="rect">
            <a:avLst/>
          </a:prstGeom>
          <a:noFill/>
          <a:ln/>
        </p:spPr>
        <p:txBody>
          <a:bodyPr wrap="none" lIns="0" tIns="0" rIns="0" bIns="0" rtlCol="0" anchor="t"/>
          <a:lstStyle/>
          <a:p>
            <a:pPr algn="ctr" indent="0" marL="0">
              <a:lnSpc>
                <a:spcPts val="2200"/>
              </a:lnSpc>
              <a:buNone/>
            </a:pPr>
            <a:r>
              <a:rPr lang="en-US" sz="2200" dirty="0">
                <a:solidFill>
                  <a:srgbClr val="61615C"/>
                </a:solidFill>
                <a:latin typeface="Tomorrow Semi Bold" pitchFamily="34" charset="0"/>
                <a:ea typeface="Tomorrow Semi Bold" pitchFamily="34" charset="-122"/>
                <a:cs typeface="Tomorrow Semi Bold" pitchFamily="34" charset="-120"/>
              </a:rPr>
              <a:t>1</a:t>
            </a:r>
            <a:endParaRPr lang="en-US" sz="2200" dirty="0"/>
          </a:p>
        </p:txBody>
      </p:sp>
      <p:sp>
        <p:nvSpPr>
          <p:cNvPr id="6" name="Text 3"/>
          <p:cNvSpPr/>
          <p:nvPr/>
        </p:nvSpPr>
        <p:spPr>
          <a:xfrm>
            <a:off x="6841093" y="1562576"/>
            <a:ext cx="3368040" cy="350282"/>
          </a:xfrm>
          <a:prstGeom prst="rect">
            <a:avLst/>
          </a:prstGeom>
          <a:noFill/>
          <a:ln/>
        </p:spPr>
        <p:txBody>
          <a:bodyPr wrap="none" lIns="0" tIns="0" rIns="0" bIns="0" rtlCol="0" anchor="t"/>
          <a:lstStyle/>
          <a:p>
            <a:pPr algn="l" indent="0" marL="0">
              <a:lnSpc>
                <a:spcPts val="2750"/>
              </a:lnSpc>
              <a:buNone/>
            </a:pPr>
            <a:r>
              <a:rPr lang="en-US" sz="2200" dirty="0">
                <a:solidFill>
                  <a:srgbClr val="61615C"/>
                </a:solidFill>
                <a:latin typeface="Tomorrow Semi Bold" pitchFamily="34" charset="0"/>
                <a:ea typeface="Tomorrow Semi Bold" pitchFamily="34" charset="-122"/>
                <a:cs typeface="Tomorrow Semi Bold" pitchFamily="34" charset="-120"/>
              </a:rPr>
              <a:t>Platform Independence</a:t>
            </a:r>
            <a:endParaRPr lang="en-US" sz="2200" dirty="0"/>
          </a:p>
        </p:txBody>
      </p:sp>
      <p:sp>
        <p:nvSpPr>
          <p:cNvPr id="7" name="Text 4"/>
          <p:cNvSpPr/>
          <p:nvPr/>
        </p:nvSpPr>
        <p:spPr>
          <a:xfrm>
            <a:off x="6841093" y="2024896"/>
            <a:ext cx="7041832" cy="897255"/>
          </a:xfrm>
          <a:prstGeom prst="rect">
            <a:avLst/>
          </a:prstGeom>
          <a:noFill/>
          <a:ln/>
        </p:spPr>
        <p:txBody>
          <a:bodyPr wrap="square" lIns="0" tIns="0" rIns="0" bIns="0" rtlCol="0" anchor="t"/>
          <a:lstStyle/>
          <a:p>
            <a:pPr algn="l" indent="0" marL="0">
              <a:lnSpc>
                <a:spcPts val="2350"/>
              </a:lnSpc>
              <a:buNone/>
            </a:pPr>
            <a:r>
              <a:rPr lang="en-US" sz="1450" dirty="0">
                <a:solidFill>
                  <a:srgbClr val="61615C"/>
                </a:solidFill>
                <a:latin typeface="Tomorrow" pitchFamily="34" charset="0"/>
                <a:ea typeface="Tomorrow" pitchFamily="34" charset="-122"/>
                <a:cs typeface="Tomorrow" pitchFamily="34" charset="-120"/>
              </a:rPr>
              <a:t>Java follows the "Write Once, Run Anywhere" philosophy through the Java Virtual Machine (JVM), allowing applications to run on any device with a JVM installed regardless of the underlying hardware.</a:t>
            </a:r>
            <a:endParaRPr lang="en-US" sz="1450" dirty="0"/>
          </a:p>
        </p:txBody>
      </p:sp>
      <p:sp>
        <p:nvSpPr>
          <p:cNvPr id="8" name="Shape 5"/>
          <p:cNvSpPr/>
          <p:nvPr/>
        </p:nvSpPr>
        <p:spPr>
          <a:xfrm>
            <a:off x="6233874" y="3295888"/>
            <a:ext cx="420410" cy="420410"/>
          </a:xfrm>
          <a:prstGeom prst="roundRect">
            <a:avLst>
              <a:gd name="adj" fmla="val 6668"/>
            </a:avLst>
          </a:prstGeom>
          <a:solidFill>
            <a:srgbClr val="F0EAEA"/>
          </a:solidFill>
          <a:ln/>
        </p:spPr>
      </p:sp>
      <p:sp>
        <p:nvSpPr>
          <p:cNvPr id="9" name="Text 6"/>
          <p:cNvSpPr/>
          <p:nvPr/>
        </p:nvSpPr>
        <p:spPr>
          <a:xfrm>
            <a:off x="6303883" y="3330833"/>
            <a:ext cx="280273" cy="350401"/>
          </a:xfrm>
          <a:prstGeom prst="rect">
            <a:avLst/>
          </a:prstGeom>
          <a:noFill/>
          <a:ln/>
        </p:spPr>
        <p:txBody>
          <a:bodyPr wrap="none" lIns="0" tIns="0" rIns="0" bIns="0" rtlCol="0" anchor="t"/>
          <a:lstStyle/>
          <a:p>
            <a:pPr algn="ctr" indent="0" marL="0">
              <a:lnSpc>
                <a:spcPts val="2200"/>
              </a:lnSpc>
              <a:buNone/>
            </a:pPr>
            <a:r>
              <a:rPr lang="en-US" sz="2200" dirty="0">
                <a:solidFill>
                  <a:srgbClr val="61615C"/>
                </a:solidFill>
                <a:latin typeface="Tomorrow Semi Bold" pitchFamily="34" charset="0"/>
                <a:ea typeface="Tomorrow Semi Bold" pitchFamily="34" charset="-122"/>
                <a:cs typeface="Tomorrow Semi Bold" pitchFamily="34" charset="-120"/>
              </a:rPr>
              <a:t>2</a:t>
            </a:r>
            <a:endParaRPr lang="en-US" sz="2200" dirty="0"/>
          </a:p>
        </p:txBody>
      </p:sp>
      <p:sp>
        <p:nvSpPr>
          <p:cNvPr id="10" name="Text 7"/>
          <p:cNvSpPr/>
          <p:nvPr/>
        </p:nvSpPr>
        <p:spPr>
          <a:xfrm>
            <a:off x="6841093" y="3330893"/>
            <a:ext cx="3321606" cy="350282"/>
          </a:xfrm>
          <a:prstGeom prst="rect">
            <a:avLst/>
          </a:prstGeom>
          <a:noFill/>
          <a:ln/>
        </p:spPr>
        <p:txBody>
          <a:bodyPr wrap="none" lIns="0" tIns="0" rIns="0" bIns="0" rtlCol="0" anchor="t"/>
          <a:lstStyle/>
          <a:p>
            <a:pPr algn="l" indent="0" marL="0">
              <a:lnSpc>
                <a:spcPts val="2750"/>
              </a:lnSpc>
              <a:buNone/>
            </a:pPr>
            <a:r>
              <a:rPr lang="en-US" sz="2200" dirty="0">
                <a:solidFill>
                  <a:srgbClr val="61615C"/>
                </a:solidFill>
                <a:latin typeface="Tomorrow Semi Bold" pitchFamily="34" charset="0"/>
                <a:ea typeface="Tomorrow Semi Bold" pitchFamily="34" charset="-122"/>
                <a:cs typeface="Tomorrow Semi Bold" pitchFamily="34" charset="-120"/>
              </a:rPr>
              <a:t>Object-Oriented Design</a:t>
            </a:r>
            <a:endParaRPr lang="en-US" sz="2200" dirty="0"/>
          </a:p>
        </p:txBody>
      </p:sp>
      <p:sp>
        <p:nvSpPr>
          <p:cNvPr id="11" name="Text 8"/>
          <p:cNvSpPr/>
          <p:nvPr/>
        </p:nvSpPr>
        <p:spPr>
          <a:xfrm>
            <a:off x="6841093" y="3793212"/>
            <a:ext cx="7041832" cy="897255"/>
          </a:xfrm>
          <a:prstGeom prst="rect">
            <a:avLst/>
          </a:prstGeom>
          <a:noFill/>
          <a:ln/>
        </p:spPr>
        <p:txBody>
          <a:bodyPr wrap="square" lIns="0" tIns="0" rIns="0" bIns="0" rtlCol="0" anchor="t"/>
          <a:lstStyle/>
          <a:p>
            <a:pPr algn="l" indent="0" marL="0">
              <a:lnSpc>
                <a:spcPts val="2350"/>
              </a:lnSpc>
              <a:buNone/>
            </a:pPr>
            <a:r>
              <a:rPr lang="en-US" sz="1450" dirty="0">
                <a:solidFill>
                  <a:srgbClr val="61615C"/>
                </a:solidFill>
                <a:latin typeface="Tomorrow" pitchFamily="34" charset="0"/>
                <a:ea typeface="Tomorrow" pitchFamily="34" charset="-122"/>
                <a:cs typeface="Tomorrow" pitchFamily="34" charset="-120"/>
              </a:rPr>
              <a:t>Everything in Java is an object, enabling modular programming through classes, inheritance, encapsulation, and polymorphism that helps manage complex software systems.</a:t>
            </a:r>
            <a:endParaRPr lang="en-US" sz="1450" dirty="0"/>
          </a:p>
        </p:txBody>
      </p:sp>
      <p:sp>
        <p:nvSpPr>
          <p:cNvPr id="12" name="Shape 9"/>
          <p:cNvSpPr/>
          <p:nvPr/>
        </p:nvSpPr>
        <p:spPr>
          <a:xfrm>
            <a:off x="6233874" y="5064204"/>
            <a:ext cx="420410" cy="420410"/>
          </a:xfrm>
          <a:prstGeom prst="roundRect">
            <a:avLst>
              <a:gd name="adj" fmla="val 6668"/>
            </a:avLst>
          </a:prstGeom>
          <a:solidFill>
            <a:srgbClr val="F0EAEA"/>
          </a:solidFill>
          <a:ln/>
        </p:spPr>
      </p:sp>
      <p:sp>
        <p:nvSpPr>
          <p:cNvPr id="13" name="Text 10"/>
          <p:cNvSpPr/>
          <p:nvPr/>
        </p:nvSpPr>
        <p:spPr>
          <a:xfrm>
            <a:off x="6303883" y="5099149"/>
            <a:ext cx="280273" cy="350401"/>
          </a:xfrm>
          <a:prstGeom prst="rect">
            <a:avLst/>
          </a:prstGeom>
          <a:noFill/>
          <a:ln/>
        </p:spPr>
        <p:txBody>
          <a:bodyPr wrap="none" lIns="0" tIns="0" rIns="0" bIns="0" rtlCol="0" anchor="t"/>
          <a:lstStyle/>
          <a:p>
            <a:pPr algn="ctr" indent="0" marL="0">
              <a:lnSpc>
                <a:spcPts val="2200"/>
              </a:lnSpc>
              <a:buNone/>
            </a:pPr>
            <a:r>
              <a:rPr lang="en-US" sz="2200" dirty="0">
                <a:solidFill>
                  <a:srgbClr val="61615C"/>
                </a:solidFill>
                <a:latin typeface="Tomorrow Semi Bold" pitchFamily="34" charset="0"/>
                <a:ea typeface="Tomorrow Semi Bold" pitchFamily="34" charset="-122"/>
                <a:cs typeface="Tomorrow Semi Bold" pitchFamily="34" charset="-120"/>
              </a:rPr>
              <a:t>3</a:t>
            </a:r>
            <a:endParaRPr lang="en-US" sz="2200" dirty="0"/>
          </a:p>
        </p:txBody>
      </p:sp>
      <p:sp>
        <p:nvSpPr>
          <p:cNvPr id="14" name="Text 11"/>
          <p:cNvSpPr/>
          <p:nvPr/>
        </p:nvSpPr>
        <p:spPr>
          <a:xfrm>
            <a:off x="6841093" y="5099209"/>
            <a:ext cx="2803208" cy="350282"/>
          </a:xfrm>
          <a:prstGeom prst="rect">
            <a:avLst/>
          </a:prstGeom>
          <a:noFill/>
          <a:ln/>
        </p:spPr>
        <p:txBody>
          <a:bodyPr wrap="none" lIns="0" tIns="0" rIns="0" bIns="0" rtlCol="0" anchor="t"/>
          <a:lstStyle/>
          <a:p>
            <a:pPr algn="l" indent="0" marL="0">
              <a:lnSpc>
                <a:spcPts val="2750"/>
              </a:lnSpc>
              <a:buNone/>
            </a:pPr>
            <a:r>
              <a:rPr lang="en-US" sz="2200" dirty="0">
                <a:solidFill>
                  <a:srgbClr val="61615C"/>
                </a:solidFill>
                <a:latin typeface="Tomorrow Semi Bold" pitchFamily="34" charset="0"/>
                <a:ea typeface="Tomorrow Semi Bold" pitchFamily="34" charset="-122"/>
                <a:cs typeface="Tomorrow Semi Bold" pitchFamily="34" charset="-120"/>
              </a:rPr>
              <a:t>Rich Ecosystem</a:t>
            </a:r>
            <a:endParaRPr lang="en-US" sz="2200" dirty="0"/>
          </a:p>
        </p:txBody>
      </p:sp>
      <p:sp>
        <p:nvSpPr>
          <p:cNvPr id="15" name="Text 12"/>
          <p:cNvSpPr/>
          <p:nvPr/>
        </p:nvSpPr>
        <p:spPr>
          <a:xfrm>
            <a:off x="6841093" y="5561528"/>
            <a:ext cx="7041832" cy="897255"/>
          </a:xfrm>
          <a:prstGeom prst="rect">
            <a:avLst/>
          </a:prstGeom>
          <a:noFill/>
          <a:ln/>
        </p:spPr>
        <p:txBody>
          <a:bodyPr wrap="square" lIns="0" tIns="0" rIns="0" bIns="0" rtlCol="0" anchor="t"/>
          <a:lstStyle/>
          <a:p>
            <a:pPr algn="l" indent="0" marL="0">
              <a:lnSpc>
                <a:spcPts val="2350"/>
              </a:lnSpc>
              <a:buNone/>
            </a:pPr>
            <a:r>
              <a:rPr lang="en-US" sz="1450" dirty="0">
                <a:solidFill>
                  <a:srgbClr val="61615C"/>
                </a:solidFill>
                <a:latin typeface="Tomorrow" pitchFamily="34" charset="0"/>
                <a:ea typeface="Tomorrow" pitchFamily="34" charset="-122"/>
                <a:cs typeface="Tomorrow" pitchFamily="34" charset="-120"/>
              </a:rPr>
              <a:t>Java offers a comprehensive ecosystem including JDBC for database connectivity, JavaFX for UI, Servlets for web applications, and frameworks like Spring and Hibernate for enterprise development.</a:t>
            </a:r>
            <a:endParaRPr lang="en-US" sz="1450" dirty="0"/>
          </a:p>
        </p:txBody>
      </p:sp>
      <p:sp>
        <p:nvSpPr>
          <p:cNvPr id="16" name="Text 13"/>
          <p:cNvSpPr/>
          <p:nvPr/>
        </p:nvSpPr>
        <p:spPr>
          <a:xfrm>
            <a:off x="6233874" y="6668929"/>
            <a:ext cx="7649051" cy="897255"/>
          </a:xfrm>
          <a:prstGeom prst="rect">
            <a:avLst/>
          </a:prstGeom>
          <a:noFill/>
          <a:ln/>
        </p:spPr>
        <p:txBody>
          <a:bodyPr wrap="square" lIns="0" tIns="0" rIns="0" bIns="0" rtlCol="0" anchor="t"/>
          <a:lstStyle/>
          <a:p>
            <a:pPr algn="l" indent="0" marL="0">
              <a:lnSpc>
                <a:spcPts val="2350"/>
              </a:lnSpc>
              <a:buNone/>
            </a:pPr>
            <a:r>
              <a:rPr lang="en-US" sz="1450" dirty="0">
                <a:solidFill>
                  <a:srgbClr val="61615C"/>
                </a:solidFill>
                <a:latin typeface="Tomorrow" pitchFamily="34" charset="0"/>
                <a:ea typeface="Tomorrow" pitchFamily="34" charset="-122"/>
                <a:cs typeface="Tomorrow" pitchFamily="34" charset="-120"/>
              </a:rPr>
              <a:t>Java's robust memory management with automatic garbage collection and strong security features make it ideal for enterprise applications. Its multithreaded capabilities support concurrent execution for responsive applications.</a:t>
            </a:r>
            <a:endParaRPr lang="en-US" sz="1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0689" y="667583"/>
            <a:ext cx="6831925" cy="586502"/>
          </a:xfrm>
          <a:prstGeom prst="rect">
            <a:avLst/>
          </a:prstGeom>
          <a:noFill/>
          <a:ln/>
        </p:spPr>
        <p:txBody>
          <a:bodyPr wrap="none" lIns="0" tIns="0" rIns="0" bIns="0" rtlCol="0" anchor="t"/>
          <a:lstStyle/>
          <a:p>
            <a:pPr algn="l" indent="0" marL="0">
              <a:lnSpc>
                <a:spcPts val="4600"/>
              </a:lnSpc>
              <a:buNone/>
            </a:pPr>
            <a:r>
              <a:rPr lang="en-US" sz="3650" dirty="0">
                <a:solidFill>
                  <a:srgbClr val="1D1D1B"/>
                </a:solidFill>
                <a:latin typeface="Tomorrow Semi Bold" pitchFamily="34" charset="0"/>
                <a:ea typeface="Tomorrow Semi Bold" pitchFamily="34" charset="-122"/>
                <a:cs typeface="Tomorrow Semi Bold" pitchFamily="34" charset="-120"/>
              </a:rPr>
              <a:t>Spring Framework Overview</a:t>
            </a:r>
            <a:endParaRPr lang="en-US" sz="3650" dirty="0"/>
          </a:p>
        </p:txBody>
      </p:sp>
      <p:sp>
        <p:nvSpPr>
          <p:cNvPr id="3" name="Text 1"/>
          <p:cNvSpPr/>
          <p:nvPr/>
        </p:nvSpPr>
        <p:spPr>
          <a:xfrm>
            <a:off x="750689" y="1723192"/>
            <a:ext cx="3094196" cy="351949"/>
          </a:xfrm>
          <a:prstGeom prst="rect">
            <a:avLst/>
          </a:prstGeom>
          <a:noFill/>
          <a:ln/>
        </p:spPr>
        <p:txBody>
          <a:bodyPr wrap="none" lIns="0" tIns="0" rIns="0" bIns="0" rtlCol="0" anchor="t"/>
          <a:lstStyle/>
          <a:p>
            <a:pPr algn="l" indent="0" marL="0">
              <a:lnSpc>
                <a:spcPts val="2750"/>
              </a:lnSpc>
              <a:buNone/>
            </a:pPr>
            <a:r>
              <a:rPr lang="en-US" sz="2200" dirty="0">
                <a:solidFill>
                  <a:srgbClr val="1D1D1B"/>
                </a:solidFill>
                <a:latin typeface="Tomorrow Semi Bold" pitchFamily="34" charset="0"/>
                <a:ea typeface="Tomorrow Semi Bold" pitchFamily="34" charset="-122"/>
                <a:cs typeface="Tomorrow Semi Bold" pitchFamily="34" charset="-120"/>
              </a:rPr>
              <a:t>Core Spring Concepts</a:t>
            </a:r>
            <a:endParaRPr lang="en-US" sz="2200" dirty="0"/>
          </a:p>
        </p:txBody>
      </p:sp>
      <p:sp>
        <p:nvSpPr>
          <p:cNvPr id="4" name="Text 2"/>
          <p:cNvSpPr/>
          <p:nvPr/>
        </p:nvSpPr>
        <p:spPr>
          <a:xfrm>
            <a:off x="750689" y="2262783"/>
            <a:ext cx="6335554" cy="600313"/>
          </a:xfrm>
          <a:prstGeom prst="rect">
            <a:avLst/>
          </a:prstGeom>
          <a:noFill/>
          <a:ln/>
        </p:spPr>
        <p:txBody>
          <a:bodyPr wrap="square" lIns="0" tIns="0" rIns="0" bIns="0" rtlCol="0" anchor="t"/>
          <a:lstStyle/>
          <a:p>
            <a:pPr algn="l" marL="342900" indent="-342900">
              <a:lnSpc>
                <a:spcPts val="2350"/>
              </a:lnSpc>
              <a:buSzPct val="100000"/>
              <a:buChar char="•"/>
            </a:pPr>
            <a:r>
              <a:rPr lang="en-US" sz="1450" dirty="0">
                <a:solidFill>
                  <a:srgbClr val="61615C"/>
                </a:solidFill>
                <a:latin typeface="Tomorrow" pitchFamily="34" charset="0"/>
                <a:ea typeface="Tomorrow" pitchFamily="34" charset="-122"/>
                <a:cs typeface="Tomorrow" pitchFamily="34" charset="-120"/>
              </a:rPr>
              <a:t>Inversion of Control (IoC) - Spring manages object creation and lifecycle</a:t>
            </a:r>
            <a:endParaRPr lang="en-US" sz="1450" dirty="0"/>
          </a:p>
        </p:txBody>
      </p:sp>
      <p:sp>
        <p:nvSpPr>
          <p:cNvPr id="5" name="Text 3"/>
          <p:cNvSpPr/>
          <p:nvPr/>
        </p:nvSpPr>
        <p:spPr>
          <a:xfrm>
            <a:off x="750689" y="2928699"/>
            <a:ext cx="6335554" cy="300157"/>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61615C"/>
                </a:solidFill>
                <a:latin typeface="Tomorrow" pitchFamily="34" charset="0"/>
                <a:ea typeface="Tomorrow" pitchFamily="34" charset="-122"/>
                <a:cs typeface="Tomorrow" pitchFamily="34" charset="-120"/>
              </a:rPr>
              <a:t>Dependency Injection (DI) - Dependencies are injected at runtime</a:t>
            </a:r>
            <a:endParaRPr lang="en-US" sz="1450" dirty="0"/>
          </a:p>
        </p:txBody>
      </p:sp>
      <p:sp>
        <p:nvSpPr>
          <p:cNvPr id="6" name="Text 4"/>
          <p:cNvSpPr/>
          <p:nvPr/>
        </p:nvSpPr>
        <p:spPr>
          <a:xfrm>
            <a:off x="750689" y="3294459"/>
            <a:ext cx="6335554" cy="600313"/>
          </a:xfrm>
          <a:prstGeom prst="rect">
            <a:avLst/>
          </a:prstGeom>
          <a:noFill/>
          <a:ln/>
        </p:spPr>
        <p:txBody>
          <a:bodyPr wrap="square" lIns="0" tIns="0" rIns="0" bIns="0" rtlCol="0" anchor="t"/>
          <a:lstStyle/>
          <a:p>
            <a:pPr algn="l" marL="342900" indent="-342900">
              <a:lnSpc>
                <a:spcPts val="2350"/>
              </a:lnSpc>
              <a:buSzPct val="100000"/>
              <a:buChar char="•"/>
            </a:pPr>
            <a:r>
              <a:rPr lang="en-US" sz="1450" dirty="0">
                <a:solidFill>
                  <a:srgbClr val="61615C"/>
                </a:solidFill>
                <a:latin typeface="Tomorrow" pitchFamily="34" charset="0"/>
                <a:ea typeface="Tomorrow" pitchFamily="34" charset="-122"/>
                <a:cs typeface="Tomorrow" pitchFamily="34" charset="-120"/>
              </a:rPr>
              <a:t>Aspect-Oriented Programming (AOP) - Separates cross-cutting concerns</a:t>
            </a:r>
            <a:endParaRPr lang="en-US" sz="1450" dirty="0"/>
          </a:p>
        </p:txBody>
      </p:sp>
      <p:sp>
        <p:nvSpPr>
          <p:cNvPr id="7" name="Text 5"/>
          <p:cNvSpPr/>
          <p:nvPr/>
        </p:nvSpPr>
        <p:spPr>
          <a:xfrm>
            <a:off x="7551777" y="1723192"/>
            <a:ext cx="2815471" cy="351949"/>
          </a:xfrm>
          <a:prstGeom prst="rect">
            <a:avLst/>
          </a:prstGeom>
          <a:noFill/>
          <a:ln/>
        </p:spPr>
        <p:txBody>
          <a:bodyPr wrap="none" lIns="0" tIns="0" rIns="0" bIns="0" rtlCol="0" anchor="t"/>
          <a:lstStyle/>
          <a:p>
            <a:pPr algn="l" indent="0" marL="0">
              <a:lnSpc>
                <a:spcPts val="2750"/>
              </a:lnSpc>
              <a:buNone/>
            </a:pPr>
            <a:r>
              <a:rPr lang="en-US" sz="2200" dirty="0">
                <a:solidFill>
                  <a:srgbClr val="1D1D1B"/>
                </a:solidFill>
                <a:latin typeface="Tomorrow Semi Bold" pitchFamily="34" charset="0"/>
                <a:ea typeface="Tomorrow Semi Bold" pitchFamily="34" charset="-122"/>
                <a:cs typeface="Tomorrow Semi Bold" pitchFamily="34" charset="-120"/>
              </a:rPr>
              <a:t>Spring Modules</a:t>
            </a:r>
            <a:endParaRPr lang="en-US" sz="2200" dirty="0"/>
          </a:p>
        </p:txBody>
      </p:sp>
      <p:sp>
        <p:nvSpPr>
          <p:cNvPr id="8" name="Text 6"/>
          <p:cNvSpPr/>
          <p:nvPr/>
        </p:nvSpPr>
        <p:spPr>
          <a:xfrm>
            <a:off x="7551777" y="2262783"/>
            <a:ext cx="6335554" cy="300157"/>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61615C"/>
                </a:solidFill>
                <a:latin typeface="Tomorrow" pitchFamily="34" charset="0"/>
                <a:ea typeface="Tomorrow" pitchFamily="34" charset="-122"/>
                <a:cs typeface="Tomorrow" pitchFamily="34" charset="-120"/>
              </a:rPr>
              <a:t>Spring Core - Foundation for dependency injection</a:t>
            </a:r>
            <a:endParaRPr lang="en-US" sz="1450" dirty="0"/>
          </a:p>
        </p:txBody>
      </p:sp>
      <p:sp>
        <p:nvSpPr>
          <p:cNvPr id="9" name="Text 7"/>
          <p:cNvSpPr/>
          <p:nvPr/>
        </p:nvSpPr>
        <p:spPr>
          <a:xfrm>
            <a:off x="7551777" y="2628543"/>
            <a:ext cx="6335554" cy="300157"/>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61615C"/>
                </a:solidFill>
                <a:latin typeface="Tomorrow" pitchFamily="34" charset="0"/>
                <a:ea typeface="Tomorrow" pitchFamily="34" charset="-122"/>
                <a:cs typeface="Tomorrow" pitchFamily="34" charset="-120"/>
              </a:rPr>
              <a:t>Spring MVC - Web application framework</a:t>
            </a:r>
            <a:endParaRPr lang="en-US" sz="1450" dirty="0"/>
          </a:p>
        </p:txBody>
      </p:sp>
      <p:sp>
        <p:nvSpPr>
          <p:cNvPr id="10" name="Text 8"/>
          <p:cNvSpPr/>
          <p:nvPr/>
        </p:nvSpPr>
        <p:spPr>
          <a:xfrm>
            <a:off x="7551777" y="2994303"/>
            <a:ext cx="6335554" cy="300157"/>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61615C"/>
                </a:solidFill>
                <a:latin typeface="Tomorrow" pitchFamily="34" charset="0"/>
                <a:ea typeface="Tomorrow" pitchFamily="34" charset="-122"/>
                <a:cs typeface="Tomorrow" pitchFamily="34" charset="-120"/>
              </a:rPr>
              <a:t>Spring Security - Authentication and authorization</a:t>
            </a:r>
            <a:endParaRPr lang="en-US" sz="1450" dirty="0"/>
          </a:p>
        </p:txBody>
      </p:sp>
      <p:sp>
        <p:nvSpPr>
          <p:cNvPr id="11" name="Text 9"/>
          <p:cNvSpPr/>
          <p:nvPr/>
        </p:nvSpPr>
        <p:spPr>
          <a:xfrm>
            <a:off x="7551777" y="3360063"/>
            <a:ext cx="6335554" cy="300157"/>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61615C"/>
                </a:solidFill>
                <a:latin typeface="Tomorrow" pitchFamily="34" charset="0"/>
                <a:ea typeface="Tomorrow" pitchFamily="34" charset="-122"/>
                <a:cs typeface="Tomorrow" pitchFamily="34" charset="-120"/>
              </a:rPr>
              <a:t>Spring Data - Data access and persistence</a:t>
            </a:r>
            <a:endParaRPr lang="en-US" sz="1450" dirty="0"/>
          </a:p>
        </p:txBody>
      </p:sp>
      <p:pic>
        <p:nvPicPr>
          <p:cNvPr id="12" name="Image 0" descr="preencoded.png">    </p:cNvPr>
          <p:cNvPicPr>
            <a:picLocks noChangeAspect="1"/>
          </p:cNvPicPr>
          <p:nvPr/>
        </p:nvPicPr>
        <p:blipFill>
          <a:blip r:embed="rId1"/>
          <a:stretch>
            <a:fillRect/>
          </a:stretch>
        </p:blipFill>
        <p:spPr>
          <a:xfrm>
            <a:off x="750689" y="4171474"/>
            <a:ext cx="469225" cy="469225"/>
          </a:xfrm>
          <a:prstGeom prst="rect">
            <a:avLst/>
          </a:prstGeom>
        </p:spPr>
      </p:pic>
      <p:sp>
        <p:nvSpPr>
          <p:cNvPr id="13" name="Text 10"/>
          <p:cNvSpPr/>
          <p:nvPr/>
        </p:nvSpPr>
        <p:spPr>
          <a:xfrm>
            <a:off x="1454468" y="4282916"/>
            <a:ext cx="2346127" cy="293251"/>
          </a:xfrm>
          <a:prstGeom prst="rect">
            <a:avLst/>
          </a:prstGeom>
          <a:noFill/>
          <a:ln/>
        </p:spPr>
        <p:txBody>
          <a:bodyPr wrap="none" lIns="0" tIns="0" rIns="0" bIns="0" rtlCol="0" anchor="t"/>
          <a:lstStyle/>
          <a:p>
            <a:pPr algn="l" indent="0" marL="0">
              <a:lnSpc>
                <a:spcPts val="2300"/>
              </a:lnSpc>
              <a:buNone/>
            </a:pPr>
            <a:r>
              <a:rPr lang="en-US" sz="1800" dirty="0">
                <a:solidFill>
                  <a:srgbClr val="61615C"/>
                </a:solidFill>
                <a:latin typeface="Tomorrow Semi Bold" pitchFamily="34" charset="0"/>
                <a:ea typeface="Tomorrow Semi Bold" pitchFamily="34" charset="-122"/>
                <a:cs typeface="Tomorrow Semi Bold" pitchFamily="34" charset="-120"/>
              </a:rPr>
              <a:t>Web Applications</a:t>
            </a:r>
            <a:endParaRPr lang="en-US" sz="1800" dirty="0"/>
          </a:p>
        </p:txBody>
      </p:sp>
      <p:sp>
        <p:nvSpPr>
          <p:cNvPr id="14" name="Text 11"/>
          <p:cNvSpPr/>
          <p:nvPr/>
        </p:nvSpPr>
        <p:spPr>
          <a:xfrm>
            <a:off x="1454468" y="4688681"/>
            <a:ext cx="12425243" cy="300157"/>
          </a:xfrm>
          <a:prstGeom prst="rect">
            <a:avLst/>
          </a:prstGeom>
          <a:noFill/>
          <a:ln/>
        </p:spPr>
        <p:txBody>
          <a:bodyPr wrap="none" lIns="0" tIns="0" rIns="0" bIns="0" rtlCol="0" anchor="t"/>
          <a:lstStyle/>
          <a:p>
            <a:pPr algn="l" indent="0" marL="0">
              <a:lnSpc>
                <a:spcPts val="2350"/>
              </a:lnSpc>
              <a:buNone/>
            </a:pPr>
            <a:r>
              <a:rPr lang="en-US" sz="1450" dirty="0">
                <a:solidFill>
                  <a:srgbClr val="61615C"/>
                </a:solidFill>
                <a:latin typeface="Tomorrow" pitchFamily="34" charset="0"/>
                <a:ea typeface="Tomorrow" pitchFamily="34" charset="-122"/>
                <a:cs typeface="Tomorrow" pitchFamily="34" charset="-120"/>
              </a:rPr>
              <a:t>Build dynamic web applications with comprehensive MVC support</a:t>
            </a:r>
            <a:endParaRPr lang="en-US" sz="1450" dirty="0"/>
          </a:p>
        </p:txBody>
      </p:sp>
      <p:pic>
        <p:nvPicPr>
          <p:cNvPr id="15" name="Image 1" descr="preencoded.png">    </p:cNvPr>
          <p:cNvPicPr>
            <a:picLocks noChangeAspect="1"/>
          </p:cNvPicPr>
          <p:nvPr/>
        </p:nvPicPr>
        <p:blipFill>
          <a:blip r:embed="rId2"/>
          <a:stretch>
            <a:fillRect/>
          </a:stretch>
        </p:blipFill>
        <p:spPr>
          <a:xfrm>
            <a:off x="750689" y="5458063"/>
            <a:ext cx="469225" cy="469225"/>
          </a:xfrm>
          <a:prstGeom prst="rect">
            <a:avLst/>
          </a:prstGeom>
        </p:spPr>
      </p:pic>
      <p:sp>
        <p:nvSpPr>
          <p:cNvPr id="16" name="Text 12"/>
          <p:cNvSpPr/>
          <p:nvPr/>
        </p:nvSpPr>
        <p:spPr>
          <a:xfrm>
            <a:off x="1454468" y="5569506"/>
            <a:ext cx="2346127" cy="293251"/>
          </a:xfrm>
          <a:prstGeom prst="rect">
            <a:avLst/>
          </a:prstGeom>
          <a:noFill/>
          <a:ln/>
        </p:spPr>
        <p:txBody>
          <a:bodyPr wrap="none" lIns="0" tIns="0" rIns="0" bIns="0" rtlCol="0" anchor="t"/>
          <a:lstStyle/>
          <a:p>
            <a:pPr algn="l" indent="0" marL="0">
              <a:lnSpc>
                <a:spcPts val="2300"/>
              </a:lnSpc>
              <a:buNone/>
            </a:pPr>
            <a:r>
              <a:rPr lang="en-US" sz="1800" dirty="0">
                <a:solidFill>
                  <a:srgbClr val="61615C"/>
                </a:solidFill>
                <a:latin typeface="Tomorrow Semi Bold" pitchFamily="34" charset="0"/>
                <a:ea typeface="Tomorrow Semi Bold" pitchFamily="34" charset="-122"/>
                <a:cs typeface="Tomorrow Semi Bold" pitchFamily="34" charset="-120"/>
              </a:rPr>
              <a:t>RESTful APIs</a:t>
            </a:r>
            <a:endParaRPr lang="en-US" sz="1800" dirty="0"/>
          </a:p>
        </p:txBody>
      </p:sp>
      <p:sp>
        <p:nvSpPr>
          <p:cNvPr id="17" name="Text 13"/>
          <p:cNvSpPr/>
          <p:nvPr/>
        </p:nvSpPr>
        <p:spPr>
          <a:xfrm>
            <a:off x="1454468" y="5975271"/>
            <a:ext cx="12425243" cy="300157"/>
          </a:xfrm>
          <a:prstGeom prst="rect">
            <a:avLst/>
          </a:prstGeom>
          <a:noFill/>
          <a:ln/>
        </p:spPr>
        <p:txBody>
          <a:bodyPr wrap="none" lIns="0" tIns="0" rIns="0" bIns="0" rtlCol="0" anchor="t"/>
          <a:lstStyle/>
          <a:p>
            <a:pPr algn="l" indent="0" marL="0">
              <a:lnSpc>
                <a:spcPts val="2350"/>
              </a:lnSpc>
              <a:buNone/>
            </a:pPr>
            <a:r>
              <a:rPr lang="en-US" sz="1450" dirty="0">
                <a:solidFill>
                  <a:srgbClr val="61615C"/>
                </a:solidFill>
                <a:latin typeface="Tomorrow" pitchFamily="34" charset="0"/>
                <a:ea typeface="Tomorrow" pitchFamily="34" charset="-122"/>
                <a:cs typeface="Tomorrow" pitchFamily="34" charset="-120"/>
              </a:rPr>
              <a:t>Create scalable APIs with minimal configuration</a:t>
            </a:r>
            <a:endParaRPr lang="en-US" sz="1450" dirty="0"/>
          </a:p>
        </p:txBody>
      </p:sp>
      <p:pic>
        <p:nvPicPr>
          <p:cNvPr id="18" name="Image 2" descr="preencoded.png">    </p:cNvPr>
          <p:cNvPicPr>
            <a:picLocks noChangeAspect="1"/>
          </p:cNvPicPr>
          <p:nvPr/>
        </p:nvPicPr>
        <p:blipFill>
          <a:blip r:embed="rId3"/>
          <a:stretch>
            <a:fillRect/>
          </a:stretch>
        </p:blipFill>
        <p:spPr>
          <a:xfrm>
            <a:off x="750689" y="6744653"/>
            <a:ext cx="469225" cy="469225"/>
          </a:xfrm>
          <a:prstGeom prst="rect">
            <a:avLst/>
          </a:prstGeom>
        </p:spPr>
      </p:pic>
      <p:sp>
        <p:nvSpPr>
          <p:cNvPr id="19" name="Text 14"/>
          <p:cNvSpPr/>
          <p:nvPr/>
        </p:nvSpPr>
        <p:spPr>
          <a:xfrm>
            <a:off x="1454468" y="6856095"/>
            <a:ext cx="2346127" cy="293251"/>
          </a:xfrm>
          <a:prstGeom prst="rect">
            <a:avLst/>
          </a:prstGeom>
          <a:noFill/>
          <a:ln/>
        </p:spPr>
        <p:txBody>
          <a:bodyPr wrap="none" lIns="0" tIns="0" rIns="0" bIns="0" rtlCol="0" anchor="t"/>
          <a:lstStyle/>
          <a:p>
            <a:pPr algn="l" indent="0" marL="0">
              <a:lnSpc>
                <a:spcPts val="2300"/>
              </a:lnSpc>
              <a:buNone/>
            </a:pPr>
            <a:r>
              <a:rPr lang="en-US" sz="1800" dirty="0">
                <a:solidFill>
                  <a:srgbClr val="61615C"/>
                </a:solidFill>
                <a:latin typeface="Tomorrow Semi Bold" pitchFamily="34" charset="0"/>
                <a:ea typeface="Tomorrow Semi Bold" pitchFamily="34" charset="-122"/>
                <a:cs typeface="Tomorrow Semi Bold" pitchFamily="34" charset="-120"/>
              </a:rPr>
              <a:t>Data Access</a:t>
            </a:r>
            <a:endParaRPr lang="en-US" sz="1800" dirty="0"/>
          </a:p>
        </p:txBody>
      </p:sp>
      <p:sp>
        <p:nvSpPr>
          <p:cNvPr id="20" name="Text 15"/>
          <p:cNvSpPr/>
          <p:nvPr/>
        </p:nvSpPr>
        <p:spPr>
          <a:xfrm>
            <a:off x="1454468" y="7261860"/>
            <a:ext cx="12425243" cy="300157"/>
          </a:xfrm>
          <a:prstGeom prst="rect">
            <a:avLst/>
          </a:prstGeom>
          <a:noFill/>
          <a:ln/>
        </p:spPr>
        <p:txBody>
          <a:bodyPr wrap="none" lIns="0" tIns="0" rIns="0" bIns="0" rtlCol="0" anchor="t"/>
          <a:lstStyle/>
          <a:p>
            <a:pPr algn="l" indent="0" marL="0">
              <a:lnSpc>
                <a:spcPts val="2350"/>
              </a:lnSpc>
              <a:buNone/>
            </a:pPr>
            <a:r>
              <a:rPr lang="en-US" sz="1450" dirty="0">
                <a:solidFill>
                  <a:srgbClr val="61615C"/>
                </a:solidFill>
                <a:latin typeface="Tomorrow" pitchFamily="34" charset="0"/>
                <a:ea typeface="Tomorrow" pitchFamily="34" charset="-122"/>
                <a:cs typeface="Tomorrow" pitchFamily="34" charset="-120"/>
              </a:rPr>
              <a:t>Simplified database operations through JDBC and JPA</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21043" y="783669"/>
            <a:ext cx="5599271" cy="563285"/>
          </a:xfrm>
          <a:prstGeom prst="rect">
            <a:avLst/>
          </a:prstGeom>
          <a:noFill/>
          <a:ln/>
        </p:spPr>
        <p:txBody>
          <a:bodyPr wrap="none" lIns="0" tIns="0" rIns="0" bIns="0" rtlCol="0" anchor="t"/>
          <a:lstStyle/>
          <a:p>
            <a:pPr algn="l" indent="0" marL="0">
              <a:lnSpc>
                <a:spcPts val="4400"/>
              </a:lnSpc>
              <a:buNone/>
            </a:pPr>
            <a:r>
              <a:rPr lang="en-US" sz="3500" dirty="0">
                <a:solidFill>
                  <a:srgbClr val="1D1D1B"/>
                </a:solidFill>
                <a:latin typeface="Tomorrow Semi Bold" pitchFamily="34" charset="0"/>
                <a:ea typeface="Tomorrow Semi Bold" pitchFamily="34" charset="-122"/>
                <a:cs typeface="Tomorrow Semi Bold" pitchFamily="34" charset="-120"/>
              </a:rPr>
              <a:t>Spring MVC Architecture</a:t>
            </a:r>
            <a:endParaRPr lang="en-US" sz="3500" dirty="0"/>
          </a:p>
        </p:txBody>
      </p:sp>
      <p:sp>
        <p:nvSpPr>
          <p:cNvPr id="4" name="Text 1"/>
          <p:cNvSpPr/>
          <p:nvPr/>
        </p:nvSpPr>
        <p:spPr>
          <a:xfrm>
            <a:off x="721043" y="1617345"/>
            <a:ext cx="7701915" cy="576739"/>
          </a:xfrm>
          <a:prstGeom prst="rect">
            <a:avLst/>
          </a:prstGeom>
          <a:noFill/>
          <a:ln/>
        </p:spPr>
        <p:txBody>
          <a:bodyPr wrap="square" lIns="0" tIns="0" rIns="0" bIns="0" rtlCol="0" anchor="t"/>
          <a:lstStyle/>
          <a:p>
            <a:pPr algn="l" indent="0" marL="0">
              <a:lnSpc>
                <a:spcPts val="2250"/>
              </a:lnSpc>
              <a:buNone/>
            </a:pPr>
            <a:r>
              <a:rPr lang="en-US" sz="1400" dirty="0">
                <a:solidFill>
                  <a:srgbClr val="61615C"/>
                </a:solidFill>
                <a:latin typeface="Tomorrow" pitchFamily="34" charset="0"/>
                <a:ea typeface="Tomorrow" pitchFamily="34" charset="-122"/>
                <a:cs typeface="Tomorrow" pitchFamily="34" charset="-120"/>
              </a:rPr>
              <a:t>Spring MVC implements the Model-View-Controller pattern to create a clean separation of concerns in web applications, making them more maintainable and testable.</a:t>
            </a:r>
            <a:endParaRPr lang="en-US" sz="1400" dirty="0"/>
          </a:p>
        </p:txBody>
      </p:sp>
      <p:pic>
        <p:nvPicPr>
          <p:cNvPr id="5" name="Image 1" descr="preencoded.png">    </p:cNvPr>
          <p:cNvPicPr>
            <a:picLocks noChangeAspect="1"/>
          </p:cNvPicPr>
          <p:nvPr/>
        </p:nvPicPr>
        <p:blipFill>
          <a:blip r:embed="rId2"/>
          <a:stretch>
            <a:fillRect/>
          </a:stretch>
        </p:blipFill>
        <p:spPr>
          <a:xfrm>
            <a:off x="721043" y="2396847"/>
            <a:ext cx="901303" cy="1327071"/>
          </a:xfrm>
          <a:prstGeom prst="rect">
            <a:avLst/>
          </a:prstGeom>
        </p:spPr>
      </p:pic>
      <p:sp>
        <p:nvSpPr>
          <p:cNvPr id="6" name="Text 2"/>
          <p:cNvSpPr/>
          <p:nvPr/>
        </p:nvSpPr>
        <p:spPr>
          <a:xfrm>
            <a:off x="1802606" y="2577108"/>
            <a:ext cx="2253377" cy="281702"/>
          </a:xfrm>
          <a:prstGeom prst="rect">
            <a:avLst/>
          </a:prstGeom>
          <a:noFill/>
          <a:ln/>
        </p:spPr>
        <p:txBody>
          <a:bodyPr wrap="none" lIns="0" tIns="0" rIns="0" bIns="0" rtlCol="0" anchor="t"/>
          <a:lstStyle/>
          <a:p>
            <a:pPr algn="l" indent="0" marL="0">
              <a:lnSpc>
                <a:spcPts val="2200"/>
              </a:lnSpc>
              <a:buNone/>
            </a:pPr>
            <a:r>
              <a:rPr lang="en-US" sz="1750" dirty="0">
                <a:solidFill>
                  <a:srgbClr val="61615C"/>
                </a:solidFill>
                <a:latin typeface="Tomorrow Semi Bold" pitchFamily="34" charset="0"/>
                <a:ea typeface="Tomorrow Semi Bold" pitchFamily="34" charset="-122"/>
                <a:cs typeface="Tomorrow Semi Bold" pitchFamily="34" charset="-120"/>
              </a:rPr>
              <a:t>Model</a:t>
            </a:r>
            <a:endParaRPr lang="en-US" sz="1750" dirty="0"/>
          </a:p>
        </p:txBody>
      </p:sp>
      <p:sp>
        <p:nvSpPr>
          <p:cNvPr id="7" name="Text 3"/>
          <p:cNvSpPr/>
          <p:nvPr/>
        </p:nvSpPr>
        <p:spPr>
          <a:xfrm>
            <a:off x="1802606" y="2966918"/>
            <a:ext cx="6620351" cy="576739"/>
          </a:xfrm>
          <a:prstGeom prst="rect">
            <a:avLst/>
          </a:prstGeom>
          <a:noFill/>
          <a:ln/>
        </p:spPr>
        <p:txBody>
          <a:bodyPr wrap="square" lIns="0" tIns="0" rIns="0" bIns="0" rtlCol="0" anchor="t"/>
          <a:lstStyle/>
          <a:p>
            <a:pPr algn="l" indent="0" marL="0">
              <a:lnSpc>
                <a:spcPts val="2250"/>
              </a:lnSpc>
              <a:buNone/>
            </a:pPr>
            <a:r>
              <a:rPr lang="en-US" sz="1400" dirty="0">
                <a:solidFill>
                  <a:srgbClr val="61615C"/>
                </a:solidFill>
                <a:latin typeface="Tomorrow" pitchFamily="34" charset="0"/>
                <a:ea typeface="Tomorrow" pitchFamily="34" charset="-122"/>
                <a:cs typeface="Tomorrow" pitchFamily="34" charset="-120"/>
              </a:rPr>
              <a:t>Represents application data and business logic that manipulates this data, independent of the user interface.</a:t>
            </a:r>
            <a:endParaRPr lang="en-US" sz="1400" dirty="0"/>
          </a:p>
        </p:txBody>
      </p:sp>
      <p:pic>
        <p:nvPicPr>
          <p:cNvPr id="8" name="Image 2" descr="preencoded.png">    </p:cNvPr>
          <p:cNvPicPr>
            <a:picLocks noChangeAspect="1"/>
          </p:cNvPicPr>
          <p:nvPr/>
        </p:nvPicPr>
        <p:blipFill>
          <a:blip r:embed="rId3"/>
          <a:stretch>
            <a:fillRect/>
          </a:stretch>
        </p:blipFill>
        <p:spPr>
          <a:xfrm>
            <a:off x="721043" y="3723918"/>
            <a:ext cx="901303" cy="1615440"/>
          </a:xfrm>
          <a:prstGeom prst="rect">
            <a:avLst/>
          </a:prstGeom>
        </p:spPr>
      </p:pic>
      <p:sp>
        <p:nvSpPr>
          <p:cNvPr id="9" name="Text 4"/>
          <p:cNvSpPr/>
          <p:nvPr/>
        </p:nvSpPr>
        <p:spPr>
          <a:xfrm>
            <a:off x="1802606" y="3904178"/>
            <a:ext cx="2253377" cy="281702"/>
          </a:xfrm>
          <a:prstGeom prst="rect">
            <a:avLst/>
          </a:prstGeom>
          <a:noFill/>
          <a:ln/>
        </p:spPr>
        <p:txBody>
          <a:bodyPr wrap="none" lIns="0" tIns="0" rIns="0" bIns="0" rtlCol="0" anchor="t"/>
          <a:lstStyle/>
          <a:p>
            <a:pPr algn="l" indent="0" marL="0">
              <a:lnSpc>
                <a:spcPts val="2200"/>
              </a:lnSpc>
              <a:buNone/>
            </a:pPr>
            <a:r>
              <a:rPr lang="en-US" sz="1750" dirty="0">
                <a:solidFill>
                  <a:srgbClr val="61615C"/>
                </a:solidFill>
                <a:latin typeface="Tomorrow Semi Bold" pitchFamily="34" charset="0"/>
                <a:ea typeface="Tomorrow Semi Bold" pitchFamily="34" charset="-122"/>
                <a:cs typeface="Tomorrow Semi Bold" pitchFamily="34" charset="-120"/>
              </a:rPr>
              <a:t>View</a:t>
            </a:r>
            <a:endParaRPr lang="en-US" sz="1750" dirty="0"/>
          </a:p>
        </p:txBody>
      </p:sp>
      <p:sp>
        <p:nvSpPr>
          <p:cNvPr id="10" name="Text 5"/>
          <p:cNvSpPr/>
          <p:nvPr/>
        </p:nvSpPr>
        <p:spPr>
          <a:xfrm>
            <a:off x="1802606" y="4293989"/>
            <a:ext cx="6620351" cy="865108"/>
          </a:xfrm>
          <a:prstGeom prst="rect">
            <a:avLst/>
          </a:prstGeom>
          <a:noFill/>
          <a:ln/>
        </p:spPr>
        <p:txBody>
          <a:bodyPr wrap="square" lIns="0" tIns="0" rIns="0" bIns="0" rtlCol="0" anchor="t"/>
          <a:lstStyle/>
          <a:p>
            <a:pPr algn="l" indent="0" marL="0">
              <a:lnSpc>
                <a:spcPts val="2250"/>
              </a:lnSpc>
              <a:buNone/>
            </a:pPr>
            <a:r>
              <a:rPr lang="en-US" sz="1400" dirty="0">
                <a:solidFill>
                  <a:srgbClr val="61615C"/>
                </a:solidFill>
                <a:latin typeface="Tomorrow" pitchFamily="34" charset="0"/>
                <a:ea typeface="Tomorrow" pitchFamily="34" charset="-122"/>
                <a:cs typeface="Tomorrow" pitchFamily="34" charset="-120"/>
              </a:rPr>
              <a:t>Displays information to users through various technologies like JSP, Thymeleaf, or React. It renders the model data and sends back HTML to the client.</a:t>
            </a:r>
            <a:endParaRPr lang="en-US" sz="1400" dirty="0"/>
          </a:p>
        </p:txBody>
      </p:sp>
      <p:pic>
        <p:nvPicPr>
          <p:cNvPr id="11" name="Image 3" descr="preencoded.png">    </p:cNvPr>
          <p:cNvPicPr>
            <a:picLocks noChangeAspect="1"/>
          </p:cNvPicPr>
          <p:nvPr/>
        </p:nvPicPr>
        <p:blipFill>
          <a:blip r:embed="rId4"/>
          <a:stretch>
            <a:fillRect/>
          </a:stretch>
        </p:blipFill>
        <p:spPr>
          <a:xfrm>
            <a:off x="721043" y="5339358"/>
            <a:ext cx="901303" cy="1327071"/>
          </a:xfrm>
          <a:prstGeom prst="rect">
            <a:avLst/>
          </a:prstGeom>
        </p:spPr>
      </p:pic>
      <p:sp>
        <p:nvSpPr>
          <p:cNvPr id="12" name="Text 6"/>
          <p:cNvSpPr/>
          <p:nvPr/>
        </p:nvSpPr>
        <p:spPr>
          <a:xfrm>
            <a:off x="1802606" y="5519618"/>
            <a:ext cx="2253377" cy="281702"/>
          </a:xfrm>
          <a:prstGeom prst="rect">
            <a:avLst/>
          </a:prstGeom>
          <a:noFill/>
          <a:ln/>
        </p:spPr>
        <p:txBody>
          <a:bodyPr wrap="none" lIns="0" tIns="0" rIns="0" bIns="0" rtlCol="0" anchor="t"/>
          <a:lstStyle/>
          <a:p>
            <a:pPr algn="l" indent="0" marL="0">
              <a:lnSpc>
                <a:spcPts val="2200"/>
              </a:lnSpc>
              <a:buNone/>
            </a:pPr>
            <a:r>
              <a:rPr lang="en-US" sz="1750" dirty="0">
                <a:solidFill>
                  <a:srgbClr val="61615C"/>
                </a:solidFill>
                <a:latin typeface="Tomorrow Semi Bold" pitchFamily="34" charset="0"/>
                <a:ea typeface="Tomorrow Semi Bold" pitchFamily="34" charset="-122"/>
                <a:cs typeface="Tomorrow Semi Bold" pitchFamily="34" charset="-120"/>
              </a:rPr>
              <a:t>Controller</a:t>
            </a:r>
            <a:endParaRPr lang="en-US" sz="1750" dirty="0"/>
          </a:p>
        </p:txBody>
      </p:sp>
      <p:sp>
        <p:nvSpPr>
          <p:cNvPr id="13" name="Text 7"/>
          <p:cNvSpPr/>
          <p:nvPr/>
        </p:nvSpPr>
        <p:spPr>
          <a:xfrm>
            <a:off x="1802606" y="5909429"/>
            <a:ext cx="6620351" cy="576739"/>
          </a:xfrm>
          <a:prstGeom prst="rect">
            <a:avLst/>
          </a:prstGeom>
          <a:noFill/>
          <a:ln/>
        </p:spPr>
        <p:txBody>
          <a:bodyPr wrap="square" lIns="0" tIns="0" rIns="0" bIns="0" rtlCol="0" anchor="t"/>
          <a:lstStyle/>
          <a:p>
            <a:pPr algn="l" indent="0" marL="0">
              <a:lnSpc>
                <a:spcPts val="2250"/>
              </a:lnSpc>
              <a:buNone/>
            </a:pPr>
            <a:r>
              <a:rPr lang="en-US" sz="1400" dirty="0">
                <a:solidFill>
                  <a:srgbClr val="61615C"/>
                </a:solidFill>
                <a:latin typeface="Tomorrow" pitchFamily="34" charset="0"/>
                <a:ea typeface="Tomorrow" pitchFamily="34" charset="-122"/>
                <a:cs typeface="Tomorrow" pitchFamily="34" charset="-120"/>
              </a:rPr>
              <a:t>Processes incoming requests, manipulates data using the Model, and determines which View should be rendered.</a:t>
            </a:r>
            <a:endParaRPr lang="en-US" sz="1400" dirty="0"/>
          </a:p>
        </p:txBody>
      </p:sp>
      <p:sp>
        <p:nvSpPr>
          <p:cNvPr id="14" name="Text 8"/>
          <p:cNvSpPr/>
          <p:nvPr/>
        </p:nvSpPr>
        <p:spPr>
          <a:xfrm>
            <a:off x="721043" y="6869192"/>
            <a:ext cx="7701915" cy="576739"/>
          </a:xfrm>
          <a:prstGeom prst="rect">
            <a:avLst/>
          </a:prstGeom>
          <a:noFill/>
          <a:ln/>
        </p:spPr>
        <p:txBody>
          <a:bodyPr wrap="square" lIns="0" tIns="0" rIns="0" bIns="0" rtlCol="0" anchor="t"/>
          <a:lstStyle/>
          <a:p>
            <a:pPr algn="l" indent="0" marL="0">
              <a:lnSpc>
                <a:spcPts val="2250"/>
              </a:lnSpc>
              <a:buNone/>
            </a:pPr>
            <a:r>
              <a:rPr lang="en-US" sz="1400" dirty="0">
                <a:solidFill>
                  <a:srgbClr val="61615C"/>
                </a:solidFill>
                <a:latin typeface="Tomorrow" pitchFamily="34" charset="0"/>
                <a:ea typeface="Tomorrow" pitchFamily="34" charset="-122"/>
                <a:cs typeface="Tomorrow" pitchFamily="34" charset="-120"/>
              </a:rPr>
              <a:t>This architecture ensures clean separation of concerns, making applications easier to develop, test, and maintain while providing flexibility in view technologies.</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58416" y="453628"/>
            <a:ext cx="5346383" cy="514469"/>
          </a:xfrm>
          <a:prstGeom prst="rect">
            <a:avLst/>
          </a:prstGeom>
          <a:noFill/>
          <a:ln/>
        </p:spPr>
        <p:txBody>
          <a:bodyPr wrap="none" lIns="0" tIns="0" rIns="0" bIns="0" rtlCol="0" anchor="t"/>
          <a:lstStyle/>
          <a:p>
            <a:pPr algn="l" indent="0" marL="0">
              <a:lnSpc>
                <a:spcPts val="4050"/>
              </a:lnSpc>
              <a:buNone/>
            </a:pPr>
            <a:r>
              <a:rPr lang="en-US" sz="3200" dirty="0">
                <a:solidFill>
                  <a:srgbClr val="1D1D1B"/>
                </a:solidFill>
                <a:latin typeface="Tomorrow Semi Bold" pitchFamily="34" charset="0"/>
                <a:ea typeface="Tomorrow Semi Bold" pitchFamily="34" charset="-122"/>
                <a:cs typeface="Tomorrow Semi Bold" pitchFamily="34" charset="-120"/>
              </a:rPr>
              <a:t>Spring MVC Request Flow</a:t>
            </a:r>
            <a:endParaRPr lang="en-US" sz="3200" dirty="0"/>
          </a:p>
        </p:txBody>
      </p:sp>
      <p:sp>
        <p:nvSpPr>
          <p:cNvPr id="3" name="Shape 1"/>
          <p:cNvSpPr/>
          <p:nvPr/>
        </p:nvSpPr>
        <p:spPr>
          <a:xfrm>
            <a:off x="7303770" y="1297305"/>
            <a:ext cx="22860" cy="5766792"/>
          </a:xfrm>
          <a:prstGeom prst="roundRect">
            <a:avLst>
              <a:gd name="adj" fmla="val 108027"/>
            </a:avLst>
          </a:prstGeom>
          <a:solidFill>
            <a:srgbClr val="D6D0D0"/>
          </a:solidFill>
          <a:ln/>
        </p:spPr>
      </p:sp>
      <p:sp>
        <p:nvSpPr>
          <p:cNvPr id="4" name="Shape 2"/>
          <p:cNvSpPr/>
          <p:nvPr/>
        </p:nvSpPr>
        <p:spPr>
          <a:xfrm>
            <a:off x="6658987" y="1471017"/>
            <a:ext cx="493871" cy="22860"/>
          </a:xfrm>
          <a:prstGeom prst="roundRect">
            <a:avLst>
              <a:gd name="adj" fmla="val 108027"/>
            </a:avLst>
          </a:prstGeom>
          <a:solidFill>
            <a:srgbClr val="D6D0D0"/>
          </a:solidFill>
          <a:ln/>
        </p:spPr>
      </p:sp>
      <p:sp>
        <p:nvSpPr>
          <p:cNvPr id="5" name="Shape 3"/>
          <p:cNvSpPr/>
          <p:nvPr/>
        </p:nvSpPr>
        <p:spPr>
          <a:xfrm>
            <a:off x="7129998" y="1297305"/>
            <a:ext cx="370403" cy="370403"/>
          </a:xfrm>
          <a:prstGeom prst="roundRect">
            <a:avLst>
              <a:gd name="adj" fmla="val 6667"/>
            </a:avLst>
          </a:prstGeom>
          <a:solidFill>
            <a:srgbClr val="F0EAEA"/>
          </a:solidFill>
          <a:ln/>
        </p:spPr>
      </p:sp>
      <p:sp>
        <p:nvSpPr>
          <p:cNvPr id="6" name="Text 4"/>
          <p:cNvSpPr/>
          <p:nvPr/>
        </p:nvSpPr>
        <p:spPr>
          <a:xfrm>
            <a:off x="7191673" y="1328142"/>
            <a:ext cx="246936" cy="308610"/>
          </a:xfrm>
          <a:prstGeom prst="rect">
            <a:avLst/>
          </a:prstGeom>
          <a:noFill/>
          <a:ln/>
        </p:spPr>
        <p:txBody>
          <a:bodyPr wrap="none" lIns="0" tIns="0" rIns="0" bIns="0" rtlCol="0" anchor="t"/>
          <a:lstStyle/>
          <a:p>
            <a:pPr algn="ctr" indent="0" marL="0">
              <a:lnSpc>
                <a:spcPts val="1900"/>
              </a:lnSpc>
              <a:buNone/>
            </a:pPr>
            <a:r>
              <a:rPr lang="en-US" sz="1900" dirty="0">
                <a:solidFill>
                  <a:srgbClr val="61615C"/>
                </a:solidFill>
                <a:latin typeface="Tomorrow Semi Bold" pitchFamily="34" charset="0"/>
                <a:ea typeface="Tomorrow Semi Bold" pitchFamily="34" charset="-122"/>
                <a:cs typeface="Tomorrow Semi Bold" pitchFamily="34" charset="-120"/>
              </a:rPr>
              <a:t>1</a:t>
            </a:r>
            <a:endParaRPr lang="en-US" sz="1900" dirty="0"/>
          </a:p>
        </p:txBody>
      </p:sp>
      <p:sp>
        <p:nvSpPr>
          <p:cNvPr id="7" name="Text 5"/>
          <p:cNvSpPr/>
          <p:nvPr/>
        </p:nvSpPr>
        <p:spPr>
          <a:xfrm>
            <a:off x="4434245" y="1353860"/>
            <a:ext cx="2057876" cy="257175"/>
          </a:xfrm>
          <a:prstGeom prst="rect">
            <a:avLst/>
          </a:prstGeom>
          <a:noFill/>
          <a:ln/>
        </p:spPr>
        <p:txBody>
          <a:bodyPr wrap="none" lIns="0" tIns="0" rIns="0" bIns="0" rtlCol="0" anchor="t"/>
          <a:lstStyle/>
          <a:p>
            <a:pPr algn="r" indent="0" marL="0">
              <a:lnSpc>
                <a:spcPts val="2000"/>
              </a:lnSpc>
              <a:buNone/>
            </a:pPr>
            <a:r>
              <a:rPr lang="en-US" sz="1600" dirty="0">
                <a:solidFill>
                  <a:srgbClr val="61615C"/>
                </a:solidFill>
                <a:latin typeface="Tomorrow Semi Bold" pitchFamily="34" charset="0"/>
                <a:ea typeface="Tomorrow Semi Bold" pitchFamily="34" charset="-122"/>
                <a:cs typeface="Tomorrow Semi Bold" pitchFamily="34" charset="-120"/>
              </a:rPr>
              <a:t>User Request</a:t>
            </a:r>
            <a:endParaRPr lang="en-US" sz="1600" dirty="0"/>
          </a:p>
        </p:txBody>
      </p:sp>
      <p:sp>
        <p:nvSpPr>
          <p:cNvPr id="8" name="Text 6"/>
          <p:cNvSpPr/>
          <p:nvPr/>
        </p:nvSpPr>
        <p:spPr>
          <a:xfrm>
            <a:off x="658416" y="1709738"/>
            <a:ext cx="5833705" cy="263366"/>
          </a:xfrm>
          <a:prstGeom prst="rect">
            <a:avLst/>
          </a:prstGeom>
          <a:noFill/>
          <a:ln/>
        </p:spPr>
        <p:txBody>
          <a:bodyPr wrap="none" lIns="0" tIns="0" rIns="0" bIns="0" rtlCol="0" anchor="t"/>
          <a:lstStyle/>
          <a:p>
            <a:pPr algn="r" indent="0" marL="0">
              <a:lnSpc>
                <a:spcPts val="2050"/>
              </a:lnSpc>
              <a:buNone/>
            </a:pPr>
            <a:r>
              <a:rPr lang="en-US" sz="1250" dirty="0">
                <a:solidFill>
                  <a:srgbClr val="61615C"/>
                </a:solidFill>
                <a:latin typeface="Tomorrow" pitchFamily="34" charset="0"/>
                <a:ea typeface="Tomorrow" pitchFamily="34" charset="-122"/>
                <a:cs typeface="Tomorrow" pitchFamily="34" charset="-120"/>
              </a:rPr>
              <a:t>Browser sends HTTP request to the application</a:t>
            </a:r>
            <a:endParaRPr lang="en-US" sz="1250" dirty="0"/>
          </a:p>
        </p:txBody>
      </p:sp>
      <p:sp>
        <p:nvSpPr>
          <p:cNvPr id="9" name="Shape 7"/>
          <p:cNvSpPr/>
          <p:nvPr/>
        </p:nvSpPr>
        <p:spPr>
          <a:xfrm>
            <a:off x="7477542" y="2458641"/>
            <a:ext cx="493871" cy="22860"/>
          </a:xfrm>
          <a:prstGeom prst="roundRect">
            <a:avLst>
              <a:gd name="adj" fmla="val 108027"/>
            </a:avLst>
          </a:prstGeom>
          <a:solidFill>
            <a:srgbClr val="D6D0D0"/>
          </a:solidFill>
          <a:ln/>
        </p:spPr>
      </p:sp>
      <p:sp>
        <p:nvSpPr>
          <p:cNvPr id="10" name="Shape 8"/>
          <p:cNvSpPr/>
          <p:nvPr/>
        </p:nvSpPr>
        <p:spPr>
          <a:xfrm>
            <a:off x="7129998" y="2284928"/>
            <a:ext cx="370403" cy="370403"/>
          </a:xfrm>
          <a:prstGeom prst="roundRect">
            <a:avLst>
              <a:gd name="adj" fmla="val 6667"/>
            </a:avLst>
          </a:prstGeom>
          <a:solidFill>
            <a:srgbClr val="F0EAEA"/>
          </a:solidFill>
          <a:ln/>
        </p:spPr>
      </p:sp>
      <p:sp>
        <p:nvSpPr>
          <p:cNvPr id="11" name="Text 9"/>
          <p:cNvSpPr/>
          <p:nvPr/>
        </p:nvSpPr>
        <p:spPr>
          <a:xfrm>
            <a:off x="7191673" y="2315766"/>
            <a:ext cx="246936" cy="308610"/>
          </a:xfrm>
          <a:prstGeom prst="rect">
            <a:avLst/>
          </a:prstGeom>
          <a:noFill/>
          <a:ln/>
        </p:spPr>
        <p:txBody>
          <a:bodyPr wrap="none" lIns="0" tIns="0" rIns="0" bIns="0" rtlCol="0" anchor="t"/>
          <a:lstStyle/>
          <a:p>
            <a:pPr algn="ctr" indent="0" marL="0">
              <a:lnSpc>
                <a:spcPts val="1900"/>
              </a:lnSpc>
              <a:buNone/>
            </a:pPr>
            <a:r>
              <a:rPr lang="en-US" sz="1900" dirty="0">
                <a:solidFill>
                  <a:srgbClr val="61615C"/>
                </a:solidFill>
                <a:latin typeface="Tomorrow Semi Bold" pitchFamily="34" charset="0"/>
                <a:ea typeface="Tomorrow Semi Bold" pitchFamily="34" charset="-122"/>
                <a:cs typeface="Tomorrow Semi Bold" pitchFamily="34" charset="-120"/>
              </a:rPr>
              <a:t>2</a:t>
            </a:r>
            <a:endParaRPr lang="en-US" sz="1900" dirty="0"/>
          </a:p>
        </p:txBody>
      </p:sp>
      <p:sp>
        <p:nvSpPr>
          <p:cNvPr id="12" name="Text 10"/>
          <p:cNvSpPr/>
          <p:nvPr/>
        </p:nvSpPr>
        <p:spPr>
          <a:xfrm>
            <a:off x="8138279" y="2341483"/>
            <a:ext cx="2057876" cy="257175"/>
          </a:xfrm>
          <a:prstGeom prst="rect">
            <a:avLst/>
          </a:prstGeom>
          <a:noFill/>
          <a:ln/>
        </p:spPr>
        <p:txBody>
          <a:bodyPr wrap="none" lIns="0" tIns="0" rIns="0" bIns="0" rtlCol="0" anchor="t"/>
          <a:lstStyle/>
          <a:p>
            <a:pPr algn="l" indent="0" marL="0">
              <a:lnSpc>
                <a:spcPts val="2000"/>
              </a:lnSpc>
              <a:buNone/>
            </a:pPr>
            <a:r>
              <a:rPr lang="en-US" sz="1600" dirty="0">
                <a:solidFill>
                  <a:srgbClr val="61615C"/>
                </a:solidFill>
                <a:latin typeface="Tomorrow Semi Bold" pitchFamily="34" charset="0"/>
                <a:ea typeface="Tomorrow Semi Bold" pitchFamily="34" charset="-122"/>
                <a:cs typeface="Tomorrow Semi Bold" pitchFamily="34" charset="-120"/>
              </a:rPr>
              <a:t>DispatcherServlet</a:t>
            </a:r>
            <a:endParaRPr lang="en-US" sz="1600" dirty="0"/>
          </a:p>
        </p:txBody>
      </p:sp>
      <p:sp>
        <p:nvSpPr>
          <p:cNvPr id="13" name="Text 11"/>
          <p:cNvSpPr/>
          <p:nvPr/>
        </p:nvSpPr>
        <p:spPr>
          <a:xfrm>
            <a:off x="8138279" y="2697361"/>
            <a:ext cx="5833705" cy="263366"/>
          </a:xfrm>
          <a:prstGeom prst="rect">
            <a:avLst/>
          </a:prstGeom>
          <a:noFill/>
          <a:ln/>
        </p:spPr>
        <p:txBody>
          <a:bodyPr wrap="none" lIns="0" tIns="0" rIns="0" bIns="0" rtlCol="0" anchor="t"/>
          <a:lstStyle/>
          <a:p>
            <a:pPr algn="l" indent="0" marL="0">
              <a:lnSpc>
                <a:spcPts val="2050"/>
              </a:lnSpc>
              <a:buNone/>
            </a:pPr>
            <a:r>
              <a:rPr lang="en-US" sz="1250" dirty="0">
                <a:solidFill>
                  <a:srgbClr val="61615C"/>
                </a:solidFill>
                <a:latin typeface="Tomorrow" pitchFamily="34" charset="0"/>
                <a:ea typeface="Tomorrow" pitchFamily="34" charset="-122"/>
                <a:cs typeface="Tomorrow" pitchFamily="34" charset="-120"/>
              </a:rPr>
              <a:t>The front controller intercepts and manages all incoming requests</a:t>
            </a:r>
            <a:endParaRPr lang="en-US" sz="1250" dirty="0"/>
          </a:p>
        </p:txBody>
      </p:sp>
      <p:sp>
        <p:nvSpPr>
          <p:cNvPr id="14" name="Shape 12"/>
          <p:cNvSpPr/>
          <p:nvPr/>
        </p:nvSpPr>
        <p:spPr>
          <a:xfrm>
            <a:off x="6658987" y="3309938"/>
            <a:ext cx="493871" cy="22860"/>
          </a:xfrm>
          <a:prstGeom prst="roundRect">
            <a:avLst>
              <a:gd name="adj" fmla="val 108027"/>
            </a:avLst>
          </a:prstGeom>
          <a:solidFill>
            <a:srgbClr val="D6D0D0"/>
          </a:solidFill>
          <a:ln/>
        </p:spPr>
      </p:sp>
      <p:sp>
        <p:nvSpPr>
          <p:cNvPr id="15" name="Shape 13"/>
          <p:cNvSpPr/>
          <p:nvPr/>
        </p:nvSpPr>
        <p:spPr>
          <a:xfrm>
            <a:off x="7129998" y="3136225"/>
            <a:ext cx="370403" cy="370403"/>
          </a:xfrm>
          <a:prstGeom prst="roundRect">
            <a:avLst>
              <a:gd name="adj" fmla="val 6667"/>
            </a:avLst>
          </a:prstGeom>
          <a:solidFill>
            <a:srgbClr val="F0EAEA"/>
          </a:solidFill>
          <a:ln/>
        </p:spPr>
      </p:sp>
      <p:sp>
        <p:nvSpPr>
          <p:cNvPr id="16" name="Text 14"/>
          <p:cNvSpPr/>
          <p:nvPr/>
        </p:nvSpPr>
        <p:spPr>
          <a:xfrm>
            <a:off x="7191673" y="3167063"/>
            <a:ext cx="246936" cy="308610"/>
          </a:xfrm>
          <a:prstGeom prst="rect">
            <a:avLst/>
          </a:prstGeom>
          <a:noFill/>
          <a:ln/>
        </p:spPr>
        <p:txBody>
          <a:bodyPr wrap="none" lIns="0" tIns="0" rIns="0" bIns="0" rtlCol="0" anchor="t"/>
          <a:lstStyle/>
          <a:p>
            <a:pPr algn="ctr" indent="0" marL="0">
              <a:lnSpc>
                <a:spcPts val="1900"/>
              </a:lnSpc>
              <a:buNone/>
            </a:pPr>
            <a:r>
              <a:rPr lang="en-US" sz="1900" dirty="0">
                <a:solidFill>
                  <a:srgbClr val="61615C"/>
                </a:solidFill>
                <a:latin typeface="Tomorrow Semi Bold" pitchFamily="34" charset="0"/>
                <a:ea typeface="Tomorrow Semi Bold" pitchFamily="34" charset="-122"/>
                <a:cs typeface="Tomorrow Semi Bold" pitchFamily="34" charset="-120"/>
              </a:rPr>
              <a:t>3</a:t>
            </a:r>
            <a:endParaRPr lang="en-US" sz="1900" dirty="0"/>
          </a:p>
        </p:txBody>
      </p:sp>
      <p:sp>
        <p:nvSpPr>
          <p:cNvPr id="17" name="Text 15"/>
          <p:cNvSpPr/>
          <p:nvPr/>
        </p:nvSpPr>
        <p:spPr>
          <a:xfrm>
            <a:off x="4434245" y="3192780"/>
            <a:ext cx="2057876" cy="257175"/>
          </a:xfrm>
          <a:prstGeom prst="rect">
            <a:avLst/>
          </a:prstGeom>
          <a:noFill/>
          <a:ln/>
        </p:spPr>
        <p:txBody>
          <a:bodyPr wrap="none" lIns="0" tIns="0" rIns="0" bIns="0" rtlCol="0" anchor="t"/>
          <a:lstStyle/>
          <a:p>
            <a:pPr algn="r" indent="0" marL="0">
              <a:lnSpc>
                <a:spcPts val="2000"/>
              </a:lnSpc>
              <a:buNone/>
            </a:pPr>
            <a:r>
              <a:rPr lang="en-US" sz="1600" dirty="0">
                <a:solidFill>
                  <a:srgbClr val="61615C"/>
                </a:solidFill>
                <a:latin typeface="Tomorrow Semi Bold" pitchFamily="34" charset="0"/>
                <a:ea typeface="Tomorrow Semi Bold" pitchFamily="34" charset="-122"/>
                <a:cs typeface="Tomorrow Semi Bold" pitchFamily="34" charset="-120"/>
              </a:rPr>
              <a:t>HandlerMapping</a:t>
            </a:r>
            <a:endParaRPr lang="en-US" sz="1600" dirty="0"/>
          </a:p>
        </p:txBody>
      </p:sp>
      <p:sp>
        <p:nvSpPr>
          <p:cNvPr id="18" name="Text 16"/>
          <p:cNvSpPr/>
          <p:nvPr/>
        </p:nvSpPr>
        <p:spPr>
          <a:xfrm>
            <a:off x="658416" y="3548658"/>
            <a:ext cx="5833705" cy="263366"/>
          </a:xfrm>
          <a:prstGeom prst="rect">
            <a:avLst/>
          </a:prstGeom>
          <a:noFill/>
          <a:ln/>
        </p:spPr>
        <p:txBody>
          <a:bodyPr wrap="none" lIns="0" tIns="0" rIns="0" bIns="0" rtlCol="0" anchor="t"/>
          <a:lstStyle/>
          <a:p>
            <a:pPr algn="r" indent="0" marL="0">
              <a:lnSpc>
                <a:spcPts val="2050"/>
              </a:lnSpc>
              <a:buNone/>
            </a:pPr>
            <a:r>
              <a:rPr lang="en-US" sz="1250" dirty="0">
                <a:solidFill>
                  <a:srgbClr val="61615C"/>
                </a:solidFill>
                <a:latin typeface="Tomorrow" pitchFamily="34" charset="0"/>
                <a:ea typeface="Tomorrow" pitchFamily="34" charset="-122"/>
                <a:cs typeface="Tomorrow" pitchFamily="34" charset="-120"/>
              </a:rPr>
              <a:t>Identifies which Controller should handle the request based on URL</a:t>
            </a:r>
            <a:endParaRPr lang="en-US" sz="1250" dirty="0"/>
          </a:p>
        </p:txBody>
      </p:sp>
      <p:sp>
        <p:nvSpPr>
          <p:cNvPr id="19" name="Shape 17"/>
          <p:cNvSpPr/>
          <p:nvPr/>
        </p:nvSpPr>
        <p:spPr>
          <a:xfrm>
            <a:off x="7477542" y="4161353"/>
            <a:ext cx="493871" cy="22860"/>
          </a:xfrm>
          <a:prstGeom prst="roundRect">
            <a:avLst>
              <a:gd name="adj" fmla="val 108027"/>
            </a:avLst>
          </a:prstGeom>
          <a:solidFill>
            <a:srgbClr val="D6D0D0"/>
          </a:solidFill>
          <a:ln/>
        </p:spPr>
      </p:sp>
      <p:sp>
        <p:nvSpPr>
          <p:cNvPr id="20" name="Shape 18"/>
          <p:cNvSpPr/>
          <p:nvPr/>
        </p:nvSpPr>
        <p:spPr>
          <a:xfrm>
            <a:off x="7129998" y="3987641"/>
            <a:ext cx="370403" cy="370403"/>
          </a:xfrm>
          <a:prstGeom prst="roundRect">
            <a:avLst>
              <a:gd name="adj" fmla="val 6667"/>
            </a:avLst>
          </a:prstGeom>
          <a:solidFill>
            <a:srgbClr val="F0EAEA"/>
          </a:solidFill>
          <a:ln/>
        </p:spPr>
      </p:sp>
      <p:sp>
        <p:nvSpPr>
          <p:cNvPr id="21" name="Text 19"/>
          <p:cNvSpPr/>
          <p:nvPr/>
        </p:nvSpPr>
        <p:spPr>
          <a:xfrm>
            <a:off x="7191673" y="4018478"/>
            <a:ext cx="246936" cy="308610"/>
          </a:xfrm>
          <a:prstGeom prst="rect">
            <a:avLst/>
          </a:prstGeom>
          <a:noFill/>
          <a:ln/>
        </p:spPr>
        <p:txBody>
          <a:bodyPr wrap="none" lIns="0" tIns="0" rIns="0" bIns="0" rtlCol="0" anchor="t"/>
          <a:lstStyle/>
          <a:p>
            <a:pPr algn="ctr" indent="0" marL="0">
              <a:lnSpc>
                <a:spcPts val="1900"/>
              </a:lnSpc>
              <a:buNone/>
            </a:pPr>
            <a:r>
              <a:rPr lang="en-US" sz="1900" dirty="0">
                <a:solidFill>
                  <a:srgbClr val="61615C"/>
                </a:solidFill>
                <a:latin typeface="Tomorrow Semi Bold" pitchFamily="34" charset="0"/>
                <a:ea typeface="Tomorrow Semi Bold" pitchFamily="34" charset="-122"/>
                <a:cs typeface="Tomorrow Semi Bold" pitchFamily="34" charset="-120"/>
              </a:rPr>
              <a:t>4</a:t>
            </a:r>
            <a:endParaRPr lang="en-US" sz="1900" dirty="0"/>
          </a:p>
        </p:txBody>
      </p:sp>
      <p:sp>
        <p:nvSpPr>
          <p:cNvPr id="22" name="Text 20"/>
          <p:cNvSpPr/>
          <p:nvPr/>
        </p:nvSpPr>
        <p:spPr>
          <a:xfrm>
            <a:off x="8138279" y="4044196"/>
            <a:ext cx="2250877" cy="257175"/>
          </a:xfrm>
          <a:prstGeom prst="rect">
            <a:avLst/>
          </a:prstGeom>
          <a:noFill/>
          <a:ln/>
        </p:spPr>
        <p:txBody>
          <a:bodyPr wrap="none" lIns="0" tIns="0" rIns="0" bIns="0" rtlCol="0" anchor="t"/>
          <a:lstStyle/>
          <a:p>
            <a:pPr algn="l" indent="0" marL="0">
              <a:lnSpc>
                <a:spcPts val="2000"/>
              </a:lnSpc>
              <a:buNone/>
            </a:pPr>
            <a:r>
              <a:rPr lang="en-US" sz="1600" dirty="0">
                <a:solidFill>
                  <a:srgbClr val="61615C"/>
                </a:solidFill>
                <a:latin typeface="Tomorrow Semi Bold" pitchFamily="34" charset="0"/>
                <a:ea typeface="Tomorrow Semi Bold" pitchFamily="34" charset="-122"/>
                <a:cs typeface="Tomorrow Semi Bold" pitchFamily="34" charset="-120"/>
              </a:rPr>
              <a:t>Controller Processing</a:t>
            </a:r>
            <a:endParaRPr lang="en-US" sz="1600" dirty="0"/>
          </a:p>
        </p:txBody>
      </p:sp>
      <p:sp>
        <p:nvSpPr>
          <p:cNvPr id="23" name="Text 21"/>
          <p:cNvSpPr/>
          <p:nvPr/>
        </p:nvSpPr>
        <p:spPr>
          <a:xfrm>
            <a:off x="8138279" y="4400074"/>
            <a:ext cx="5833705" cy="263366"/>
          </a:xfrm>
          <a:prstGeom prst="rect">
            <a:avLst/>
          </a:prstGeom>
          <a:noFill/>
          <a:ln/>
        </p:spPr>
        <p:txBody>
          <a:bodyPr wrap="none" lIns="0" tIns="0" rIns="0" bIns="0" rtlCol="0" anchor="t"/>
          <a:lstStyle/>
          <a:p>
            <a:pPr algn="l" indent="0" marL="0">
              <a:lnSpc>
                <a:spcPts val="2050"/>
              </a:lnSpc>
              <a:buNone/>
            </a:pPr>
            <a:r>
              <a:rPr lang="en-US" sz="1250" dirty="0">
                <a:solidFill>
                  <a:srgbClr val="61615C"/>
                </a:solidFill>
                <a:latin typeface="Tomorrow" pitchFamily="34" charset="0"/>
                <a:ea typeface="Tomorrow" pitchFamily="34" charset="-122"/>
                <a:cs typeface="Tomorrow" pitchFamily="34" charset="-120"/>
              </a:rPr>
              <a:t>Controller executes business logic and populates the Model with data</a:t>
            </a:r>
            <a:endParaRPr lang="en-US" sz="1250" dirty="0"/>
          </a:p>
        </p:txBody>
      </p:sp>
      <p:sp>
        <p:nvSpPr>
          <p:cNvPr id="24" name="Shape 22"/>
          <p:cNvSpPr/>
          <p:nvPr/>
        </p:nvSpPr>
        <p:spPr>
          <a:xfrm>
            <a:off x="6658987" y="5012769"/>
            <a:ext cx="493871" cy="22860"/>
          </a:xfrm>
          <a:prstGeom prst="roundRect">
            <a:avLst>
              <a:gd name="adj" fmla="val 108027"/>
            </a:avLst>
          </a:prstGeom>
          <a:solidFill>
            <a:srgbClr val="D6D0D0"/>
          </a:solidFill>
          <a:ln/>
        </p:spPr>
      </p:sp>
      <p:sp>
        <p:nvSpPr>
          <p:cNvPr id="25" name="Shape 23"/>
          <p:cNvSpPr/>
          <p:nvPr/>
        </p:nvSpPr>
        <p:spPr>
          <a:xfrm>
            <a:off x="7129998" y="4839057"/>
            <a:ext cx="370403" cy="370403"/>
          </a:xfrm>
          <a:prstGeom prst="roundRect">
            <a:avLst>
              <a:gd name="adj" fmla="val 6667"/>
            </a:avLst>
          </a:prstGeom>
          <a:solidFill>
            <a:srgbClr val="F0EAEA"/>
          </a:solidFill>
          <a:ln/>
        </p:spPr>
      </p:sp>
      <p:sp>
        <p:nvSpPr>
          <p:cNvPr id="26" name="Text 24"/>
          <p:cNvSpPr/>
          <p:nvPr/>
        </p:nvSpPr>
        <p:spPr>
          <a:xfrm>
            <a:off x="7191673" y="4869894"/>
            <a:ext cx="246936" cy="308610"/>
          </a:xfrm>
          <a:prstGeom prst="rect">
            <a:avLst/>
          </a:prstGeom>
          <a:noFill/>
          <a:ln/>
        </p:spPr>
        <p:txBody>
          <a:bodyPr wrap="none" lIns="0" tIns="0" rIns="0" bIns="0" rtlCol="0" anchor="t"/>
          <a:lstStyle/>
          <a:p>
            <a:pPr algn="ctr" indent="0" marL="0">
              <a:lnSpc>
                <a:spcPts val="1900"/>
              </a:lnSpc>
              <a:buNone/>
            </a:pPr>
            <a:r>
              <a:rPr lang="en-US" sz="1900" dirty="0">
                <a:solidFill>
                  <a:srgbClr val="61615C"/>
                </a:solidFill>
                <a:latin typeface="Tomorrow Semi Bold" pitchFamily="34" charset="0"/>
                <a:ea typeface="Tomorrow Semi Bold" pitchFamily="34" charset="-122"/>
                <a:cs typeface="Tomorrow Semi Bold" pitchFamily="34" charset="-120"/>
              </a:rPr>
              <a:t>5</a:t>
            </a:r>
            <a:endParaRPr lang="en-US" sz="1900" dirty="0"/>
          </a:p>
        </p:txBody>
      </p:sp>
      <p:sp>
        <p:nvSpPr>
          <p:cNvPr id="27" name="Text 25"/>
          <p:cNvSpPr/>
          <p:nvPr/>
        </p:nvSpPr>
        <p:spPr>
          <a:xfrm>
            <a:off x="4434245" y="4895612"/>
            <a:ext cx="2057876" cy="257175"/>
          </a:xfrm>
          <a:prstGeom prst="rect">
            <a:avLst/>
          </a:prstGeom>
          <a:noFill/>
          <a:ln/>
        </p:spPr>
        <p:txBody>
          <a:bodyPr wrap="none" lIns="0" tIns="0" rIns="0" bIns="0" rtlCol="0" anchor="t"/>
          <a:lstStyle/>
          <a:p>
            <a:pPr algn="r" indent="0" marL="0">
              <a:lnSpc>
                <a:spcPts val="2000"/>
              </a:lnSpc>
              <a:buNone/>
            </a:pPr>
            <a:r>
              <a:rPr lang="en-US" sz="1600" dirty="0">
                <a:solidFill>
                  <a:srgbClr val="61615C"/>
                </a:solidFill>
                <a:latin typeface="Tomorrow Semi Bold" pitchFamily="34" charset="0"/>
                <a:ea typeface="Tomorrow Semi Bold" pitchFamily="34" charset="-122"/>
                <a:cs typeface="Tomorrow Semi Bold" pitchFamily="34" charset="-120"/>
              </a:rPr>
              <a:t>ViewResolver</a:t>
            </a:r>
            <a:endParaRPr lang="en-US" sz="1600" dirty="0"/>
          </a:p>
        </p:txBody>
      </p:sp>
      <p:sp>
        <p:nvSpPr>
          <p:cNvPr id="28" name="Text 26"/>
          <p:cNvSpPr/>
          <p:nvPr/>
        </p:nvSpPr>
        <p:spPr>
          <a:xfrm>
            <a:off x="658416" y="5251490"/>
            <a:ext cx="5833705" cy="526733"/>
          </a:xfrm>
          <a:prstGeom prst="rect">
            <a:avLst/>
          </a:prstGeom>
          <a:noFill/>
          <a:ln/>
        </p:spPr>
        <p:txBody>
          <a:bodyPr wrap="square" lIns="0" tIns="0" rIns="0" bIns="0" rtlCol="0" anchor="t"/>
          <a:lstStyle/>
          <a:p>
            <a:pPr algn="r" indent="0" marL="0">
              <a:lnSpc>
                <a:spcPts val="2050"/>
              </a:lnSpc>
              <a:buNone/>
            </a:pPr>
            <a:r>
              <a:rPr lang="en-US" sz="1250" dirty="0">
                <a:solidFill>
                  <a:srgbClr val="61615C"/>
                </a:solidFill>
                <a:latin typeface="Tomorrow" pitchFamily="34" charset="0"/>
                <a:ea typeface="Tomorrow" pitchFamily="34" charset="-122"/>
                <a:cs typeface="Tomorrow" pitchFamily="34" charset="-120"/>
              </a:rPr>
              <a:t>Determines which View should render the response based on logical view name</a:t>
            </a:r>
            <a:endParaRPr lang="en-US" sz="1250" dirty="0"/>
          </a:p>
        </p:txBody>
      </p:sp>
      <p:sp>
        <p:nvSpPr>
          <p:cNvPr id="29" name="Shape 27"/>
          <p:cNvSpPr/>
          <p:nvPr/>
        </p:nvSpPr>
        <p:spPr>
          <a:xfrm>
            <a:off x="7477542" y="5864185"/>
            <a:ext cx="493871" cy="22860"/>
          </a:xfrm>
          <a:prstGeom prst="roundRect">
            <a:avLst>
              <a:gd name="adj" fmla="val 108027"/>
            </a:avLst>
          </a:prstGeom>
          <a:solidFill>
            <a:srgbClr val="D6D0D0"/>
          </a:solidFill>
          <a:ln/>
        </p:spPr>
      </p:sp>
      <p:sp>
        <p:nvSpPr>
          <p:cNvPr id="30" name="Shape 28"/>
          <p:cNvSpPr/>
          <p:nvPr/>
        </p:nvSpPr>
        <p:spPr>
          <a:xfrm>
            <a:off x="7129998" y="5690473"/>
            <a:ext cx="370403" cy="370403"/>
          </a:xfrm>
          <a:prstGeom prst="roundRect">
            <a:avLst>
              <a:gd name="adj" fmla="val 6667"/>
            </a:avLst>
          </a:prstGeom>
          <a:solidFill>
            <a:srgbClr val="F0EAEA"/>
          </a:solidFill>
          <a:ln/>
        </p:spPr>
      </p:sp>
      <p:sp>
        <p:nvSpPr>
          <p:cNvPr id="31" name="Text 29"/>
          <p:cNvSpPr/>
          <p:nvPr/>
        </p:nvSpPr>
        <p:spPr>
          <a:xfrm>
            <a:off x="7191673" y="5721310"/>
            <a:ext cx="246936" cy="308610"/>
          </a:xfrm>
          <a:prstGeom prst="rect">
            <a:avLst/>
          </a:prstGeom>
          <a:noFill/>
          <a:ln/>
        </p:spPr>
        <p:txBody>
          <a:bodyPr wrap="none" lIns="0" tIns="0" rIns="0" bIns="0" rtlCol="0" anchor="t"/>
          <a:lstStyle/>
          <a:p>
            <a:pPr algn="ctr" indent="0" marL="0">
              <a:lnSpc>
                <a:spcPts val="1900"/>
              </a:lnSpc>
              <a:buNone/>
            </a:pPr>
            <a:r>
              <a:rPr lang="en-US" sz="1900" dirty="0">
                <a:solidFill>
                  <a:srgbClr val="61615C"/>
                </a:solidFill>
                <a:latin typeface="Tomorrow Semi Bold" pitchFamily="34" charset="0"/>
                <a:ea typeface="Tomorrow Semi Bold" pitchFamily="34" charset="-122"/>
                <a:cs typeface="Tomorrow Semi Bold" pitchFamily="34" charset="-120"/>
              </a:rPr>
              <a:t>6</a:t>
            </a:r>
            <a:endParaRPr lang="en-US" sz="1900" dirty="0"/>
          </a:p>
        </p:txBody>
      </p:sp>
      <p:sp>
        <p:nvSpPr>
          <p:cNvPr id="32" name="Text 30"/>
          <p:cNvSpPr/>
          <p:nvPr/>
        </p:nvSpPr>
        <p:spPr>
          <a:xfrm>
            <a:off x="8138279" y="5747028"/>
            <a:ext cx="2057876" cy="257175"/>
          </a:xfrm>
          <a:prstGeom prst="rect">
            <a:avLst/>
          </a:prstGeom>
          <a:noFill/>
          <a:ln/>
        </p:spPr>
        <p:txBody>
          <a:bodyPr wrap="none" lIns="0" tIns="0" rIns="0" bIns="0" rtlCol="0" anchor="t"/>
          <a:lstStyle/>
          <a:p>
            <a:pPr algn="l" indent="0" marL="0">
              <a:lnSpc>
                <a:spcPts val="2000"/>
              </a:lnSpc>
              <a:buNone/>
            </a:pPr>
            <a:r>
              <a:rPr lang="en-US" sz="1600" dirty="0">
                <a:solidFill>
                  <a:srgbClr val="61615C"/>
                </a:solidFill>
                <a:latin typeface="Tomorrow Semi Bold" pitchFamily="34" charset="0"/>
                <a:ea typeface="Tomorrow Semi Bold" pitchFamily="34" charset="-122"/>
                <a:cs typeface="Tomorrow Semi Bold" pitchFamily="34" charset="-120"/>
              </a:rPr>
              <a:t>View Rendering</a:t>
            </a:r>
            <a:endParaRPr lang="en-US" sz="1600" dirty="0"/>
          </a:p>
        </p:txBody>
      </p:sp>
      <p:sp>
        <p:nvSpPr>
          <p:cNvPr id="33" name="Text 31"/>
          <p:cNvSpPr/>
          <p:nvPr/>
        </p:nvSpPr>
        <p:spPr>
          <a:xfrm>
            <a:off x="8138279" y="6102906"/>
            <a:ext cx="5833705" cy="263366"/>
          </a:xfrm>
          <a:prstGeom prst="rect">
            <a:avLst/>
          </a:prstGeom>
          <a:noFill/>
          <a:ln/>
        </p:spPr>
        <p:txBody>
          <a:bodyPr wrap="none" lIns="0" tIns="0" rIns="0" bIns="0" rtlCol="0" anchor="t"/>
          <a:lstStyle/>
          <a:p>
            <a:pPr algn="l" indent="0" marL="0">
              <a:lnSpc>
                <a:spcPts val="2050"/>
              </a:lnSpc>
              <a:buNone/>
            </a:pPr>
            <a:r>
              <a:rPr lang="en-US" sz="1250" dirty="0">
                <a:solidFill>
                  <a:srgbClr val="61615C"/>
                </a:solidFill>
                <a:latin typeface="Tomorrow" pitchFamily="34" charset="0"/>
                <a:ea typeface="Tomorrow" pitchFamily="34" charset="-122"/>
                <a:cs typeface="Tomorrow" pitchFamily="34" charset="-120"/>
              </a:rPr>
              <a:t>Selected View uses Model data to generate the final HTML response</a:t>
            </a:r>
            <a:endParaRPr lang="en-US" sz="1250" dirty="0"/>
          </a:p>
        </p:txBody>
      </p:sp>
      <p:sp>
        <p:nvSpPr>
          <p:cNvPr id="34" name="Text 32"/>
          <p:cNvSpPr/>
          <p:nvPr/>
        </p:nvSpPr>
        <p:spPr>
          <a:xfrm>
            <a:off x="658416" y="7249239"/>
            <a:ext cx="13313569" cy="526733"/>
          </a:xfrm>
          <a:prstGeom prst="rect">
            <a:avLst/>
          </a:prstGeom>
          <a:noFill/>
          <a:ln/>
        </p:spPr>
        <p:txBody>
          <a:bodyPr wrap="square" lIns="0" tIns="0" rIns="0" bIns="0" rtlCol="0" anchor="t"/>
          <a:lstStyle/>
          <a:p>
            <a:pPr algn="l" indent="0" marL="0">
              <a:lnSpc>
                <a:spcPts val="2050"/>
              </a:lnSpc>
              <a:buNone/>
            </a:pPr>
            <a:r>
              <a:rPr lang="en-US" sz="1250" dirty="0">
                <a:solidFill>
                  <a:srgbClr val="61615C"/>
                </a:solidFill>
                <a:latin typeface="Tomorrow" pitchFamily="34" charset="0"/>
                <a:ea typeface="Tomorrow" pitchFamily="34" charset="-122"/>
                <a:cs typeface="Tomorrow" pitchFamily="34" charset="-120"/>
              </a:rPr>
              <a:t>For example, when a user requests </a:t>
            </a:r>
            <a:pPr algn="l" indent="0" marL="0">
              <a:lnSpc>
                <a:spcPts val="2050"/>
              </a:lnSpc>
              <a:buNone/>
            </a:pPr>
            <a:r>
              <a:rPr lang="en-US" sz="1250" b="1" dirty="0">
                <a:solidFill>
                  <a:srgbClr val="61615C"/>
                </a:solidFill>
                <a:latin typeface="Tomorrow" pitchFamily="34" charset="0"/>
                <a:ea typeface="Tomorrow" pitchFamily="34" charset="-122"/>
                <a:cs typeface="Tomorrow" pitchFamily="34" charset="-120"/>
              </a:rPr>
              <a:t>/students/list</a:t>
            </a:r>
            <a:pPr algn="l" indent="0" marL="0">
              <a:lnSpc>
                <a:spcPts val="2050"/>
              </a:lnSpc>
              <a:buNone/>
            </a:pPr>
            <a:r>
              <a:rPr lang="en-US" sz="1250" dirty="0">
                <a:solidFill>
                  <a:srgbClr val="61615C"/>
                </a:solidFill>
                <a:latin typeface="Tomorrow" pitchFamily="34" charset="0"/>
                <a:ea typeface="Tomorrow" pitchFamily="34" charset="-122"/>
                <a:cs typeface="Tomorrow" pitchFamily="34" charset="-120"/>
              </a:rPr>
              <a:t>, the DispatcherServlet routes to </a:t>
            </a:r>
            <a:pPr algn="l" indent="0" marL="0">
              <a:lnSpc>
                <a:spcPts val="2050"/>
              </a:lnSpc>
              <a:buNone/>
            </a:pPr>
            <a:r>
              <a:rPr lang="en-US" sz="1250" b="1" dirty="0">
                <a:solidFill>
                  <a:srgbClr val="61615C"/>
                </a:solidFill>
                <a:latin typeface="Tomorrow" pitchFamily="34" charset="0"/>
                <a:ea typeface="Tomorrow" pitchFamily="34" charset="-122"/>
                <a:cs typeface="Tomorrow" pitchFamily="34" charset="-120"/>
              </a:rPr>
              <a:t>StudentController.listStudents()</a:t>
            </a:r>
            <a:pPr algn="l" indent="0" marL="0">
              <a:lnSpc>
                <a:spcPts val="2050"/>
              </a:lnSpc>
              <a:buNone/>
            </a:pPr>
            <a:r>
              <a:rPr lang="en-US" sz="1250" dirty="0">
                <a:solidFill>
                  <a:srgbClr val="61615C"/>
                </a:solidFill>
                <a:latin typeface="Tomorrow" pitchFamily="34" charset="0"/>
                <a:ea typeface="Tomorrow" pitchFamily="34" charset="-122"/>
                <a:cs typeface="Tomorrow" pitchFamily="34" charset="-120"/>
              </a:rPr>
              <a:t>, which processes the request and returns a logical view name that ViewResolver translates to </a:t>
            </a:r>
            <a:pPr algn="l" indent="0" marL="0">
              <a:lnSpc>
                <a:spcPts val="2050"/>
              </a:lnSpc>
              <a:buNone/>
            </a:pPr>
            <a:r>
              <a:rPr lang="en-US" sz="1250" b="1" dirty="0">
                <a:solidFill>
                  <a:srgbClr val="61615C"/>
                </a:solidFill>
                <a:latin typeface="Tomorrow" pitchFamily="34" charset="0"/>
                <a:ea typeface="Tomorrow" pitchFamily="34" charset="-122"/>
                <a:cs typeface="Tomorrow" pitchFamily="34" charset="-120"/>
              </a:rPr>
              <a:t>list_students.html</a:t>
            </a:r>
            <a:pPr algn="l" indent="0" marL="0">
              <a:lnSpc>
                <a:spcPts val="2050"/>
              </a:lnSpc>
              <a:buNone/>
            </a:pPr>
            <a:r>
              <a:rPr lang="en-US" sz="1250" dirty="0">
                <a:solidFill>
                  <a:srgbClr val="61615C"/>
                </a:solidFill>
                <a:latin typeface="Tomorrow" pitchFamily="34" charset="0"/>
                <a:ea typeface="Tomorrow" pitchFamily="34" charset="-122"/>
                <a:cs typeface="Tomorrow" pitchFamily="34" charset="-120"/>
              </a:rPr>
              <a:t>.</a:t>
            </a:r>
            <a:endParaRPr lang="en-US" sz="12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22233" y="496491"/>
            <a:ext cx="4514493" cy="564356"/>
          </a:xfrm>
          <a:prstGeom prst="rect">
            <a:avLst/>
          </a:prstGeom>
          <a:noFill/>
          <a:ln/>
        </p:spPr>
        <p:txBody>
          <a:bodyPr wrap="none" lIns="0" tIns="0" rIns="0" bIns="0" rtlCol="0" anchor="t"/>
          <a:lstStyle/>
          <a:p>
            <a:pPr algn="l" indent="0" marL="0">
              <a:lnSpc>
                <a:spcPts val="4400"/>
              </a:lnSpc>
              <a:buNone/>
            </a:pPr>
            <a:r>
              <a:rPr lang="en-US" sz="3550" dirty="0">
                <a:solidFill>
                  <a:srgbClr val="1D1D1B"/>
                </a:solidFill>
                <a:latin typeface="Tomorrow Semi Bold" pitchFamily="34" charset="0"/>
                <a:ea typeface="Tomorrow Semi Bold" pitchFamily="34" charset="-122"/>
                <a:cs typeface="Tomorrow Semi Bold" pitchFamily="34" charset="-120"/>
              </a:rPr>
              <a:t>Why Spring Boot?</a:t>
            </a:r>
            <a:endParaRPr lang="en-US" sz="3550" dirty="0"/>
          </a:p>
        </p:txBody>
      </p:sp>
      <p:sp>
        <p:nvSpPr>
          <p:cNvPr id="3" name="Text 1"/>
          <p:cNvSpPr/>
          <p:nvPr/>
        </p:nvSpPr>
        <p:spPr>
          <a:xfrm>
            <a:off x="722233" y="1625084"/>
            <a:ext cx="3073479" cy="595908"/>
          </a:xfrm>
          <a:prstGeom prst="rect">
            <a:avLst/>
          </a:prstGeom>
          <a:noFill/>
          <a:ln/>
        </p:spPr>
        <p:txBody>
          <a:bodyPr wrap="none" lIns="0" tIns="0" rIns="0" bIns="0" rtlCol="0" anchor="t"/>
          <a:lstStyle/>
          <a:p>
            <a:pPr algn="ctr" indent="0" marL="0">
              <a:lnSpc>
                <a:spcPts val="4650"/>
              </a:lnSpc>
              <a:buNone/>
            </a:pPr>
            <a:r>
              <a:rPr lang="en-US" sz="4650" dirty="0">
                <a:solidFill>
                  <a:srgbClr val="61615C"/>
                </a:solidFill>
                <a:latin typeface="Tomorrow Semi Bold" pitchFamily="34" charset="0"/>
                <a:ea typeface="Tomorrow Semi Bold" pitchFamily="34" charset="-122"/>
                <a:cs typeface="Tomorrow Semi Bold" pitchFamily="34" charset="-120"/>
              </a:rPr>
              <a:t>70%</a:t>
            </a:r>
            <a:endParaRPr lang="en-US" sz="4650" dirty="0"/>
          </a:p>
        </p:txBody>
      </p:sp>
      <p:sp>
        <p:nvSpPr>
          <p:cNvPr id="4" name="Text 2"/>
          <p:cNvSpPr/>
          <p:nvPr/>
        </p:nvSpPr>
        <p:spPr>
          <a:xfrm>
            <a:off x="722233" y="2446615"/>
            <a:ext cx="3073479" cy="564356"/>
          </a:xfrm>
          <a:prstGeom prst="rect">
            <a:avLst/>
          </a:prstGeom>
          <a:noFill/>
          <a:ln/>
        </p:spPr>
        <p:txBody>
          <a:bodyPr wrap="square" lIns="0" tIns="0" rIns="0" bIns="0" rtlCol="0" anchor="t"/>
          <a:lstStyle/>
          <a:p>
            <a:pPr algn="ctr" indent="0" marL="0">
              <a:lnSpc>
                <a:spcPts val="2200"/>
              </a:lnSpc>
              <a:buNone/>
            </a:pPr>
            <a:r>
              <a:rPr lang="en-US" sz="1750" dirty="0">
                <a:solidFill>
                  <a:srgbClr val="61615C"/>
                </a:solidFill>
                <a:latin typeface="Tomorrow Semi Bold" pitchFamily="34" charset="0"/>
                <a:ea typeface="Tomorrow Semi Bold" pitchFamily="34" charset="-122"/>
                <a:cs typeface="Tomorrow Semi Bold" pitchFamily="34" charset="-120"/>
              </a:rPr>
              <a:t>Development Speed Increase</a:t>
            </a:r>
            <a:endParaRPr lang="en-US" sz="1750" dirty="0"/>
          </a:p>
        </p:txBody>
      </p:sp>
      <p:sp>
        <p:nvSpPr>
          <p:cNvPr id="5" name="Text 3"/>
          <p:cNvSpPr/>
          <p:nvPr/>
        </p:nvSpPr>
        <p:spPr>
          <a:xfrm>
            <a:off x="722233" y="3191470"/>
            <a:ext cx="3073479" cy="866894"/>
          </a:xfrm>
          <a:prstGeom prst="rect">
            <a:avLst/>
          </a:prstGeom>
          <a:noFill/>
          <a:ln/>
        </p:spPr>
        <p:txBody>
          <a:bodyPr wrap="square" lIns="0" tIns="0" rIns="0" bIns="0" rtlCol="0" anchor="t"/>
          <a:lstStyle/>
          <a:p>
            <a:pPr algn="ctr" indent="0" marL="0">
              <a:lnSpc>
                <a:spcPts val="2250"/>
              </a:lnSpc>
              <a:buNone/>
            </a:pPr>
            <a:r>
              <a:rPr lang="en-US" sz="1400" dirty="0">
                <a:solidFill>
                  <a:srgbClr val="61615C"/>
                </a:solidFill>
                <a:latin typeface="Tomorrow" pitchFamily="34" charset="0"/>
                <a:ea typeface="Tomorrow" pitchFamily="34" charset="-122"/>
                <a:cs typeface="Tomorrow" pitchFamily="34" charset="-120"/>
              </a:rPr>
              <a:t>Accelerates Java application development through auto-configuration</a:t>
            </a:r>
            <a:endParaRPr lang="en-US" sz="1400" dirty="0"/>
          </a:p>
        </p:txBody>
      </p:sp>
      <p:sp>
        <p:nvSpPr>
          <p:cNvPr id="6" name="Text 4"/>
          <p:cNvSpPr/>
          <p:nvPr/>
        </p:nvSpPr>
        <p:spPr>
          <a:xfrm>
            <a:off x="4021336" y="1625084"/>
            <a:ext cx="3073598" cy="595908"/>
          </a:xfrm>
          <a:prstGeom prst="rect">
            <a:avLst/>
          </a:prstGeom>
          <a:noFill/>
          <a:ln/>
        </p:spPr>
        <p:txBody>
          <a:bodyPr wrap="none" lIns="0" tIns="0" rIns="0" bIns="0" rtlCol="0" anchor="t"/>
          <a:lstStyle/>
          <a:p>
            <a:pPr algn="ctr" indent="0" marL="0">
              <a:lnSpc>
                <a:spcPts val="4650"/>
              </a:lnSpc>
              <a:buNone/>
            </a:pPr>
            <a:r>
              <a:rPr lang="en-US" sz="4650" dirty="0">
                <a:solidFill>
                  <a:srgbClr val="61615C"/>
                </a:solidFill>
                <a:latin typeface="Tomorrow Semi Bold" pitchFamily="34" charset="0"/>
                <a:ea typeface="Tomorrow Semi Bold" pitchFamily="34" charset="-122"/>
                <a:cs typeface="Tomorrow Semi Bold" pitchFamily="34" charset="-120"/>
              </a:rPr>
              <a:t>0</a:t>
            </a:r>
            <a:endParaRPr lang="en-US" sz="4650" dirty="0"/>
          </a:p>
        </p:txBody>
      </p:sp>
      <p:sp>
        <p:nvSpPr>
          <p:cNvPr id="7" name="Text 5"/>
          <p:cNvSpPr/>
          <p:nvPr/>
        </p:nvSpPr>
        <p:spPr>
          <a:xfrm>
            <a:off x="4021336" y="2446615"/>
            <a:ext cx="3073598" cy="564356"/>
          </a:xfrm>
          <a:prstGeom prst="rect">
            <a:avLst/>
          </a:prstGeom>
          <a:noFill/>
          <a:ln/>
        </p:spPr>
        <p:txBody>
          <a:bodyPr wrap="square" lIns="0" tIns="0" rIns="0" bIns="0" rtlCol="0" anchor="t"/>
          <a:lstStyle/>
          <a:p>
            <a:pPr algn="ctr" indent="0" marL="0">
              <a:lnSpc>
                <a:spcPts val="2200"/>
              </a:lnSpc>
              <a:buNone/>
            </a:pPr>
            <a:r>
              <a:rPr lang="en-US" sz="1750" dirty="0">
                <a:solidFill>
                  <a:srgbClr val="61615C"/>
                </a:solidFill>
                <a:latin typeface="Tomorrow Semi Bold" pitchFamily="34" charset="0"/>
                <a:ea typeface="Tomorrow Semi Bold" pitchFamily="34" charset="-122"/>
                <a:cs typeface="Tomorrow Semi Bold" pitchFamily="34" charset="-120"/>
              </a:rPr>
              <a:t>External Server Configuration</a:t>
            </a:r>
            <a:endParaRPr lang="en-US" sz="1750" dirty="0"/>
          </a:p>
        </p:txBody>
      </p:sp>
      <p:sp>
        <p:nvSpPr>
          <p:cNvPr id="8" name="Text 6"/>
          <p:cNvSpPr/>
          <p:nvPr/>
        </p:nvSpPr>
        <p:spPr>
          <a:xfrm>
            <a:off x="4021336" y="3191470"/>
            <a:ext cx="3073598" cy="577929"/>
          </a:xfrm>
          <a:prstGeom prst="rect">
            <a:avLst/>
          </a:prstGeom>
          <a:noFill/>
          <a:ln/>
        </p:spPr>
        <p:txBody>
          <a:bodyPr wrap="square" lIns="0" tIns="0" rIns="0" bIns="0" rtlCol="0" anchor="t"/>
          <a:lstStyle/>
          <a:p>
            <a:pPr algn="ctr" indent="0" marL="0">
              <a:lnSpc>
                <a:spcPts val="2250"/>
              </a:lnSpc>
              <a:buNone/>
            </a:pPr>
            <a:r>
              <a:rPr lang="en-US" sz="1400" dirty="0">
                <a:solidFill>
                  <a:srgbClr val="61615C"/>
                </a:solidFill>
                <a:latin typeface="Tomorrow" pitchFamily="34" charset="0"/>
                <a:ea typeface="Tomorrow" pitchFamily="34" charset="-122"/>
                <a:cs typeface="Tomorrow" pitchFamily="34" charset="-120"/>
              </a:rPr>
              <a:t>No need for external Tomcat/Jetty setup with embedded servers</a:t>
            </a:r>
            <a:endParaRPr lang="en-US" sz="1400" dirty="0"/>
          </a:p>
        </p:txBody>
      </p:sp>
      <p:sp>
        <p:nvSpPr>
          <p:cNvPr id="9" name="Text 7"/>
          <p:cNvSpPr/>
          <p:nvPr/>
        </p:nvSpPr>
        <p:spPr>
          <a:xfrm>
            <a:off x="2371725" y="4599980"/>
            <a:ext cx="3073598" cy="595908"/>
          </a:xfrm>
          <a:prstGeom prst="rect">
            <a:avLst/>
          </a:prstGeom>
          <a:noFill/>
          <a:ln/>
        </p:spPr>
        <p:txBody>
          <a:bodyPr wrap="none" lIns="0" tIns="0" rIns="0" bIns="0" rtlCol="0" anchor="t"/>
          <a:lstStyle/>
          <a:p>
            <a:pPr algn="ctr" indent="0" marL="0">
              <a:lnSpc>
                <a:spcPts val="4650"/>
              </a:lnSpc>
              <a:buNone/>
            </a:pPr>
            <a:r>
              <a:rPr lang="en-US" sz="4650" dirty="0">
                <a:solidFill>
                  <a:srgbClr val="61615C"/>
                </a:solidFill>
                <a:latin typeface="Tomorrow Semi Bold" pitchFamily="34" charset="0"/>
                <a:ea typeface="Tomorrow Semi Bold" pitchFamily="34" charset="-122"/>
                <a:cs typeface="Tomorrow Semi Bold" pitchFamily="34" charset="-120"/>
              </a:rPr>
              <a:t>85%</a:t>
            </a:r>
            <a:endParaRPr lang="en-US" sz="4650" dirty="0"/>
          </a:p>
        </p:txBody>
      </p:sp>
      <p:sp>
        <p:nvSpPr>
          <p:cNvPr id="10" name="Text 8"/>
          <p:cNvSpPr/>
          <p:nvPr/>
        </p:nvSpPr>
        <p:spPr>
          <a:xfrm>
            <a:off x="2753439" y="5421511"/>
            <a:ext cx="2310051" cy="282178"/>
          </a:xfrm>
          <a:prstGeom prst="rect">
            <a:avLst/>
          </a:prstGeom>
          <a:noFill/>
          <a:ln/>
        </p:spPr>
        <p:txBody>
          <a:bodyPr wrap="none" lIns="0" tIns="0" rIns="0" bIns="0" rtlCol="0" anchor="t"/>
          <a:lstStyle/>
          <a:p>
            <a:pPr algn="ctr" indent="0" marL="0">
              <a:lnSpc>
                <a:spcPts val="2200"/>
              </a:lnSpc>
              <a:buNone/>
            </a:pPr>
            <a:r>
              <a:rPr lang="en-US" sz="1750" dirty="0">
                <a:solidFill>
                  <a:srgbClr val="61615C"/>
                </a:solidFill>
                <a:latin typeface="Tomorrow Semi Bold" pitchFamily="34" charset="0"/>
                <a:ea typeface="Tomorrow Semi Bold" pitchFamily="34" charset="-122"/>
                <a:cs typeface="Tomorrow Semi Bold" pitchFamily="34" charset="-120"/>
              </a:rPr>
              <a:t>Reduced Boilerplate</a:t>
            </a:r>
            <a:endParaRPr lang="en-US" sz="1750" dirty="0"/>
          </a:p>
        </p:txBody>
      </p:sp>
      <p:sp>
        <p:nvSpPr>
          <p:cNvPr id="11" name="Text 9"/>
          <p:cNvSpPr/>
          <p:nvPr/>
        </p:nvSpPr>
        <p:spPr>
          <a:xfrm>
            <a:off x="2371725" y="5884188"/>
            <a:ext cx="3073598" cy="866894"/>
          </a:xfrm>
          <a:prstGeom prst="rect">
            <a:avLst/>
          </a:prstGeom>
          <a:noFill/>
          <a:ln/>
        </p:spPr>
        <p:txBody>
          <a:bodyPr wrap="square" lIns="0" tIns="0" rIns="0" bIns="0" rtlCol="0" anchor="t"/>
          <a:lstStyle/>
          <a:p>
            <a:pPr algn="ctr" indent="0" marL="0">
              <a:lnSpc>
                <a:spcPts val="2250"/>
              </a:lnSpc>
              <a:buNone/>
            </a:pPr>
            <a:r>
              <a:rPr lang="en-US" sz="1400" dirty="0">
                <a:solidFill>
                  <a:srgbClr val="61615C"/>
                </a:solidFill>
                <a:latin typeface="Tomorrow" pitchFamily="34" charset="0"/>
                <a:ea typeface="Tomorrow" pitchFamily="34" charset="-122"/>
                <a:cs typeface="Tomorrow" pitchFamily="34" charset="-120"/>
              </a:rPr>
              <a:t>Eliminates configuration code through convention over configuration</a:t>
            </a:r>
            <a:endParaRPr lang="en-US" sz="1400" dirty="0"/>
          </a:p>
        </p:txBody>
      </p:sp>
      <p:sp>
        <p:nvSpPr>
          <p:cNvPr id="12" name="Text 10"/>
          <p:cNvSpPr/>
          <p:nvPr/>
        </p:nvSpPr>
        <p:spPr>
          <a:xfrm>
            <a:off x="7543086" y="1512213"/>
            <a:ext cx="3329464" cy="338495"/>
          </a:xfrm>
          <a:prstGeom prst="rect">
            <a:avLst/>
          </a:prstGeom>
          <a:noFill/>
          <a:ln/>
        </p:spPr>
        <p:txBody>
          <a:bodyPr wrap="none" lIns="0" tIns="0" rIns="0" bIns="0" rtlCol="0" anchor="t"/>
          <a:lstStyle/>
          <a:p>
            <a:pPr algn="l" indent="0" marL="0">
              <a:lnSpc>
                <a:spcPts val="2650"/>
              </a:lnSpc>
              <a:buNone/>
            </a:pPr>
            <a:r>
              <a:rPr lang="en-US" sz="2100" dirty="0">
                <a:solidFill>
                  <a:srgbClr val="1D1D1B"/>
                </a:solidFill>
                <a:latin typeface="Tomorrow Semi Bold" pitchFamily="34" charset="0"/>
                <a:ea typeface="Tomorrow Semi Bold" pitchFamily="34" charset="-122"/>
                <a:cs typeface="Tomorrow Semi Bold" pitchFamily="34" charset="-120"/>
              </a:rPr>
              <a:t>Spring Boot Advantages</a:t>
            </a:r>
            <a:endParaRPr lang="en-US" sz="2100" dirty="0"/>
          </a:p>
        </p:txBody>
      </p:sp>
      <p:sp>
        <p:nvSpPr>
          <p:cNvPr id="13" name="Text 11"/>
          <p:cNvSpPr/>
          <p:nvPr/>
        </p:nvSpPr>
        <p:spPr>
          <a:xfrm>
            <a:off x="7543086" y="2031206"/>
            <a:ext cx="6372701" cy="288965"/>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61615C"/>
                </a:solidFill>
                <a:latin typeface="Tomorrow" pitchFamily="34" charset="0"/>
                <a:ea typeface="Tomorrow" pitchFamily="34" charset="-122"/>
                <a:cs typeface="Tomorrow" pitchFamily="34" charset="-120"/>
              </a:rPr>
              <a:t>Auto-configuration based on project dependencies</a:t>
            </a:r>
            <a:endParaRPr lang="en-US" sz="1400" dirty="0"/>
          </a:p>
        </p:txBody>
      </p:sp>
      <p:sp>
        <p:nvSpPr>
          <p:cNvPr id="14" name="Text 12"/>
          <p:cNvSpPr/>
          <p:nvPr/>
        </p:nvSpPr>
        <p:spPr>
          <a:xfrm>
            <a:off x="7543086" y="2383274"/>
            <a:ext cx="6372701" cy="288965"/>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61615C"/>
                </a:solidFill>
                <a:latin typeface="Tomorrow" pitchFamily="34" charset="0"/>
                <a:ea typeface="Tomorrow" pitchFamily="34" charset="-122"/>
                <a:cs typeface="Tomorrow" pitchFamily="34" charset="-120"/>
              </a:rPr>
              <a:t>Starter dependencies for simplified dependency management</a:t>
            </a:r>
            <a:endParaRPr lang="en-US" sz="1400" dirty="0"/>
          </a:p>
        </p:txBody>
      </p:sp>
      <p:sp>
        <p:nvSpPr>
          <p:cNvPr id="15" name="Text 13"/>
          <p:cNvSpPr/>
          <p:nvPr/>
        </p:nvSpPr>
        <p:spPr>
          <a:xfrm>
            <a:off x="7543086" y="2735342"/>
            <a:ext cx="6372701" cy="288965"/>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61615C"/>
                </a:solidFill>
                <a:latin typeface="Tomorrow" pitchFamily="34" charset="0"/>
                <a:ea typeface="Tomorrow" pitchFamily="34" charset="-122"/>
                <a:cs typeface="Tomorrow" pitchFamily="34" charset="-120"/>
              </a:rPr>
              <a:t>Spring Boot DevTools for hot reloading during development</a:t>
            </a:r>
            <a:endParaRPr lang="en-US" sz="1400" dirty="0"/>
          </a:p>
        </p:txBody>
      </p:sp>
      <p:sp>
        <p:nvSpPr>
          <p:cNvPr id="16" name="Text 14"/>
          <p:cNvSpPr/>
          <p:nvPr/>
        </p:nvSpPr>
        <p:spPr>
          <a:xfrm>
            <a:off x="7543086" y="3087410"/>
            <a:ext cx="6372701" cy="288965"/>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61615C"/>
                </a:solidFill>
                <a:latin typeface="Tomorrow" pitchFamily="34" charset="0"/>
                <a:ea typeface="Tomorrow" pitchFamily="34" charset="-122"/>
                <a:cs typeface="Tomorrow" pitchFamily="34" charset="-120"/>
              </a:rPr>
              <a:t>Built-in production-ready features like health checks and metrics</a:t>
            </a:r>
            <a:endParaRPr lang="en-US" sz="1400" dirty="0"/>
          </a:p>
        </p:txBody>
      </p:sp>
      <p:sp>
        <p:nvSpPr>
          <p:cNvPr id="17" name="Text 15"/>
          <p:cNvSpPr/>
          <p:nvPr/>
        </p:nvSpPr>
        <p:spPr>
          <a:xfrm>
            <a:off x="7543086" y="3439478"/>
            <a:ext cx="6372701" cy="288965"/>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61615C"/>
                </a:solidFill>
                <a:latin typeface="Tomorrow" pitchFamily="34" charset="0"/>
                <a:ea typeface="Tomorrow" pitchFamily="34" charset="-122"/>
                <a:cs typeface="Tomorrow" pitchFamily="34" charset="-120"/>
              </a:rPr>
              <a:t>Simplified deployment as standalone applications</a:t>
            </a:r>
            <a:endParaRPr lang="en-US" sz="1400" dirty="0"/>
          </a:p>
        </p:txBody>
      </p:sp>
      <p:sp>
        <p:nvSpPr>
          <p:cNvPr id="18" name="Text 16"/>
          <p:cNvSpPr/>
          <p:nvPr/>
        </p:nvSpPr>
        <p:spPr>
          <a:xfrm>
            <a:off x="7543086" y="3791545"/>
            <a:ext cx="6372701" cy="288965"/>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61615C"/>
                </a:solidFill>
                <a:latin typeface="Tomorrow" pitchFamily="34" charset="0"/>
                <a:ea typeface="Tomorrow" pitchFamily="34" charset="-122"/>
                <a:cs typeface="Tomorrow" pitchFamily="34" charset="-120"/>
              </a:rPr>
              <a:t>Extensive testing support for all application layers</a:t>
            </a:r>
            <a:endParaRPr lang="en-US" sz="1400" dirty="0"/>
          </a:p>
        </p:txBody>
      </p:sp>
      <p:sp>
        <p:nvSpPr>
          <p:cNvPr id="19" name="Text 17"/>
          <p:cNvSpPr/>
          <p:nvPr/>
        </p:nvSpPr>
        <p:spPr>
          <a:xfrm>
            <a:off x="722233" y="7157323"/>
            <a:ext cx="13185934" cy="577929"/>
          </a:xfrm>
          <a:prstGeom prst="rect">
            <a:avLst/>
          </a:prstGeom>
          <a:noFill/>
          <a:ln/>
        </p:spPr>
        <p:txBody>
          <a:bodyPr wrap="square" lIns="0" tIns="0" rIns="0" bIns="0" rtlCol="0" anchor="t"/>
          <a:lstStyle/>
          <a:p>
            <a:pPr algn="l" indent="0" marL="0">
              <a:lnSpc>
                <a:spcPts val="2250"/>
              </a:lnSpc>
              <a:buNone/>
            </a:pPr>
            <a:r>
              <a:rPr lang="en-US" sz="1400" dirty="0">
                <a:solidFill>
                  <a:srgbClr val="61615C"/>
                </a:solidFill>
                <a:latin typeface="Tomorrow" pitchFamily="34" charset="0"/>
                <a:ea typeface="Tomorrow" pitchFamily="34" charset="-122"/>
                <a:cs typeface="Tomorrow" pitchFamily="34" charset="-120"/>
              </a:rPr>
              <a:t>Spring Boot transforms Spring development by eliminating most configuration work, allowing developers to focus on business logic instead of infrastructure setup.</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46854" y="377904"/>
            <a:ext cx="3766661" cy="427196"/>
          </a:xfrm>
          <a:prstGeom prst="rect">
            <a:avLst/>
          </a:prstGeom>
          <a:noFill/>
          <a:ln/>
        </p:spPr>
        <p:txBody>
          <a:bodyPr wrap="none" lIns="0" tIns="0" rIns="0" bIns="0" rtlCol="0" anchor="t"/>
          <a:lstStyle/>
          <a:p>
            <a:pPr algn="l" indent="0" marL="0">
              <a:lnSpc>
                <a:spcPts val="3350"/>
              </a:lnSpc>
              <a:buNone/>
            </a:pPr>
            <a:r>
              <a:rPr lang="en-US" sz="2650" dirty="0">
                <a:solidFill>
                  <a:srgbClr val="1D1D1B"/>
                </a:solidFill>
                <a:latin typeface="Tomorrow Semi Bold" pitchFamily="34" charset="0"/>
                <a:ea typeface="Tomorrow Semi Bold" pitchFamily="34" charset="-122"/>
                <a:cs typeface="Tomorrow Semi Bold" pitchFamily="34" charset="-120"/>
              </a:rPr>
              <a:t>Spring Boot Workflow</a:t>
            </a:r>
            <a:endParaRPr lang="en-US" sz="2650" dirty="0"/>
          </a:p>
        </p:txBody>
      </p:sp>
      <p:sp>
        <p:nvSpPr>
          <p:cNvPr id="3" name="Shape 1"/>
          <p:cNvSpPr/>
          <p:nvPr/>
        </p:nvSpPr>
        <p:spPr>
          <a:xfrm>
            <a:off x="546854" y="1078468"/>
            <a:ext cx="136684" cy="820341"/>
          </a:xfrm>
          <a:prstGeom prst="roundRect">
            <a:avLst>
              <a:gd name="adj" fmla="val 15006"/>
            </a:avLst>
          </a:prstGeom>
          <a:solidFill>
            <a:srgbClr val="F0EAEA"/>
          </a:solidFill>
          <a:ln/>
        </p:spPr>
      </p:sp>
      <p:sp>
        <p:nvSpPr>
          <p:cNvPr id="4" name="Text 2"/>
          <p:cNvSpPr/>
          <p:nvPr/>
        </p:nvSpPr>
        <p:spPr>
          <a:xfrm>
            <a:off x="820222" y="1215152"/>
            <a:ext cx="1709142" cy="213717"/>
          </a:xfrm>
          <a:prstGeom prst="rect">
            <a:avLst/>
          </a:prstGeom>
          <a:noFill/>
          <a:ln/>
        </p:spPr>
        <p:txBody>
          <a:bodyPr wrap="none" lIns="0" tIns="0" rIns="0" bIns="0" rtlCol="0" anchor="t"/>
          <a:lstStyle/>
          <a:p>
            <a:pPr algn="l" indent="0" marL="0">
              <a:lnSpc>
                <a:spcPts val="1650"/>
              </a:lnSpc>
              <a:buNone/>
            </a:pPr>
            <a:r>
              <a:rPr lang="en-US" sz="1300" dirty="0">
                <a:solidFill>
                  <a:srgbClr val="61615C"/>
                </a:solidFill>
                <a:latin typeface="Tomorrow Semi Bold" pitchFamily="34" charset="0"/>
                <a:ea typeface="Tomorrow Semi Bold" pitchFamily="34" charset="-122"/>
                <a:cs typeface="Tomorrow Semi Bold" pitchFamily="34" charset="-120"/>
              </a:rPr>
              <a:t>Project Generation</a:t>
            </a:r>
            <a:endParaRPr lang="en-US" sz="1300" dirty="0"/>
          </a:p>
        </p:txBody>
      </p:sp>
      <p:sp>
        <p:nvSpPr>
          <p:cNvPr id="5" name="Text 3"/>
          <p:cNvSpPr/>
          <p:nvPr/>
        </p:nvSpPr>
        <p:spPr>
          <a:xfrm>
            <a:off x="820222" y="1510903"/>
            <a:ext cx="13263324" cy="218599"/>
          </a:xfrm>
          <a:prstGeom prst="rect">
            <a:avLst/>
          </a:prstGeom>
          <a:noFill/>
          <a:ln/>
        </p:spPr>
        <p:txBody>
          <a:bodyPr wrap="none" lIns="0" tIns="0" rIns="0" bIns="0" rtlCol="0" anchor="t"/>
          <a:lstStyle/>
          <a:p>
            <a:pPr algn="l" indent="0" marL="0">
              <a:lnSpc>
                <a:spcPts val="1700"/>
              </a:lnSpc>
              <a:buNone/>
            </a:pPr>
            <a:r>
              <a:rPr lang="en-US" sz="1050" dirty="0">
                <a:solidFill>
                  <a:srgbClr val="61615C"/>
                </a:solidFill>
                <a:latin typeface="Tomorrow" pitchFamily="34" charset="0"/>
                <a:ea typeface="Tomorrow" pitchFamily="34" charset="-122"/>
                <a:cs typeface="Tomorrow" pitchFamily="34" charset="-120"/>
              </a:rPr>
              <a:t>Create a new project using Spring Initializr at start.spring.io by selecting required dependencies</a:t>
            </a:r>
            <a:endParaRPr lang="en-US" sz="1050" dirty="0"/>
          </a:p>
        </p:txBody>
      </p:sp>
      <p:sp>
        <p:nvSpPr>
          <p:cNvPr id="6" name="Shape 4"/>
          <p:cNvSpPr/>
          <p:nvPr/>
        </p:nvSpPr>
        <p:spPr>
          <a:xfrm>
            <a:off x="751880" y="2001322"/>
            <a:ext cx="136684" cy="820341"/>
          </a:xfrm>
          <a:prstGeom prst="roundRect">
            <a:avLst>
              <a:gd name="adj" fmla="val 15006"/>
            </a:avLst>
          </a:prstGeom>
          <a:solidFill>
            <a:srgbClr val="F0EAEA"/>
          </a:solidFill>
          <a:ln/>
        </p:spPr>
      </p:sp>
      <p:sp>
        <p:nvSpPr>
          <p:cNvPr id="7" name="Text 5"/>
          <p:cNvSpPr/>
          <p:nvPr/>
        </p:nvSpPr>
        <p:spPr>
          <a:xfrm>
            <a:off x="1025247" y="2138005"/>
            <a:ext cx="1709142" cy="213717"/>
          </a:xfrm>
          <a:prstGeom prst="rect">
            <a:avLst/>
          </a:prstGeom>
          <a:noFill/>
          <a:ln/>
        </p:spPr>
        <p:txBody>
          <a:bodyPr wrap="none" lIns="0" tIns="0" rIns="0" bIns="0" rtlCol="0" anchor="t"/>
          <a:lstStyle/>
          <a:p>
            <a:pPr algn="l" indent="0" marL="0">
              <a:lnSpc>
                <a:spcPts val="1650"/>
              </a:lnSpc>
              <a:buNone/>
            </a:pPr>
            <a:r>
              <a:rPr lang="en-US" sz="1300" dirty="0">
                <a:solidFill>
                  <a:srgbClr val="61615C"/>
                </a:solidFill>
                <a:latin typeface="Tomorrow Semi Bold" pitchFamily="34" charset="0"/>
                <a:ea typeface="Tomorrow Semi Bold" pitchFamily="34" charset="-122"/>
                <a:cs typeface="Tomorrow Semi Bold" pitchFamily="34" charset="-120"/>
              </a:rPr>
              <a:t>Add Dependencies</a:t>
            </a:r>
            <a:endParaRPr lang="en-US" sz="1300" dirty="0"/>
          </a:p>
        </p:txBody>
      </p:sp>
      <p:sp>
        <p:nvSpPr>
          <p:cNvPr id="8" name="Text 6"/>
          <p:cNvSpPr/>
          <p:nvPr/>
        </p:nvSpPr>
        <p:spPr>
          <a:xfrm>
            <a:off x="1025247" y="2433757"/>
            <a:ext cx="13058299" cy="218599"/>
          </a:xfrm>
          <a:prstGeom prst="rect">
            <a:avLst/>
          </a:prstGeom>
          <a:noFill/>
          <a:ln/>
        </p:spPr>
        <p:txBody>
          <a:bodyPr wrap="none" lIns="0" tIns="0" rIns="0" bIns="0" rtlCol="0" anchor="t"/>
          <a:lstStyle/>
          <a:p>
            <a:pPr algn="l" indent="0" marL="0">
              <a:lnSpc>
                <a:spcPts val="1700"/>
              </a:lnSpc>
              <a:buNone/>
            </a:pPr>
            <a:r>
              <a:rPr lang="en-US" sz="1050" dirty="0">
                <a:solidFill>
                  <a:srgbClr val="61615C"/>
                </a:solidFill>
                <a:latin typeface="Tomorrow" pitchFamily="34" charset="0"/>
                <a:ea typeface="Tomorrow" pitchFamily="34" charset="-122"/>
                <a:cs typeface="Tomorrow" pitchFamily="34" charset="-120"/>
              </a:rPr>
              <a:t>Include starter dependencies like spring-boot-starter-web, spring-boot-starter-data-jpa as needed for your application</a:t>
            </a:r>
            <a:endParaRPr lang="en-US" sz="1050" dirty="0"/>
          </a:p>
        </p:txBody>
      </p:sp>
      <p:sp>
        <p:nvSpPr>
          <p:cNvPr id="9" name="Shape 7"/>
          <p:cNvSpPr/>
          <p:nvPr/>
        </p:nvSpPr>
        <p:spPr>
          <a:xfrm>
            <a:off x="957024" y="2924175"/>
            <a:ext cx="136684" cy="820341"/>
          </a:xfrm>
          <a:prstGeom prst="roundRect">
            <a:avLst>
              <a:gd name="adj" fmla="val 15006"/>
            </a:avLst>
          </a:prstGeom>
          <a:solidFill>
            <a:srgbClr val="F0EAEA"/>
          </a:solidFill>
          <a:ln/>
        </p:spPr>
      </p:sp>
      <p:sp>
        <p:nvSpPr>
          <p:cNvPr id="10" name="Text 8"/>
          <p:cNvSpPr/>
          <p:nvPr/>
        </p:nvSpPr>
        <p:spPr>
          <a:xfrm>
            <a:off x="1230392" y="3060859"/>
            <a:ext cx="2550438" cy="213717"/>
          </a:xfrm>
          <a:prstGeom prst="rect">
            <a:avLst/>
          </a:prstGeom>
          <a:noFill/>
          <a:ln/>
        </p:spPr>
        <p:txBody>
          <a:bodyPr wrap="none" lIns="0" tIns="0" rIns="0" bIns="0" rtlCol="0" anchor="t"/>
          <a:lstStyle/>
          <a:p>
            <a:pPr algn="l" indent="0" marL="0">
              <a:lnSpc>
                <a:spcPts val="1650"/>
              </a:lnSpc>
              <a:buNone/>
            </a:pPr>
            <a:r>
              <a:rPr lang="en-US" sz="1300" dirty="0">
                <a:solidFill>
                  <a:srgbClr val="61615C"/>
                </a:solidFill>
                <a:latin typeface="Tomorrow Semi Bold" pitchFamily="34" charset="0"/>
                <a:ea typeface="Tomorrow Semi Bold" pitchFamily="34" charset="-122"/>
                <a:cs typeface="Tomorrow Semi Bold" pitchFamily="34" charset="-120"/>
              </a:rPr>
              <a:t>Create Main Application Class</a:t>
            </a:r>
            <a:endParaRPr lang="en-US" sz="1300" dirty="0"/>
          </a:p>
        </p:txBody>
      </p:sp>
      <p:sp>
        <p:nvSpPr>
          <p:cNvPr id="11" name="Text 9"/>
          <p:cNvSpPr/>
          <p:nvPr/>
        </p:nvSpPr>
        <p:spPr>
          <a:xfrm>
            <a:off x="1230392" y="3356610"/>
            <a:ext cx="12853154" cy="218599"/>
          </a:xfrm>
          <a:prstGeom prst="rect">
            <a:avLst/>
          </a:prstGeom>
          <a:noFill/>
          <a:ln/>
        </p:spPr>
        <p:txBody>
          <a:bodyPr wrap="none" lIns="0" tIns="0" rIns="0" bIns="0" rtlCol="0" anchor="t"/>
          <a:lstStyle/>
          <a:p>
            <a:pPr algn="l" indent="0" marL="0">
              <a:lnSpc>
                <a:spcPts val="1700"/>
              </a:lnSpc>
              <a:buNone/>
            </a:pPr>
            <a:r>
              <a:rPr lang="en-US" sz="1050" dirty="0">
                <a:solidFill>
                  <a:srgbClr val="61615C"/>
                </a:solidFill>
                <a:latin typeface="Tomorrow" pitchFamily="34" charset="0"/>
                <a:ea typeface="Tomorrow" pitchFamily="34" charset="-122"/>
                <a:cs typeface="Tomorrow" pitchFamily="34" charset="-120"/>
              </a:rPr>
              <a:t>Define a class with @SpringBootApplication annotation that serves as the entry point</a:t>
            </a:r>
            <a:endParaRPr lang="en-US" sz="1050" dirty="0"/>
          </a:p>
        </p:txBody>
      </p:sp>
      <p:sp>
        <p:nvSpPr>
          <p:cNvPr id="12" name="Shape 10"/>
          <p:cNvSpPr/>
          <p:nvPr/>
        </p:nvSpPr>
        <p:spPr>
          <a:xfrm>
            <a:off x="1162169" y="3847028"/>
            <a:ext cx="136684" cy="820341"/>
          </a:xfrm>
          <a:prstGeom prst="roundRect">
            <a:avLst>
              <a:gd name="adj" fmla="val 15006"/>
            </a:avLst>
          </a:prstGeom>
          <a:solidFill>
            <a:srgbClr val="F0EAEA"/>
          </a:solidFill>
          <a:ln/>
        </p:spPr>
      </p:sp>
      <p:sp>
        <p:nvSpPr>
          <p:cNvPr id="13" name="Text 11"/>
          <p:cNvSpPr/>
          <p:nvPr/>
        </p:nvSpPr>
        <p:spPr>
          <a:xfrm>
            <a:off x="1435537" y="3983712"/>
            <a:ext cx="2884646" cy="213717"/>
          </a:xfrm>
          <a:prstGeom prst="rect">
            <a:avLst/>
          </a:prstGeom>
          <a:noFill/>
          <a:ln/>
        </p:spPr>
        <p:txBody>
          <a:bodyPr wrap="none" lIns="0" tIns="0" rIns="0" bIns="0" rtlCol="0" anchor="t"/>
          <a:lstStyle/>
          <a:p>
            <a:pPr algn="l" indent="0" marL="0">
              <a:lnSpc>
                <a:spcPts val="1650"/>
              </a:lnSpc>
              <a:buNone/>
            </a:pPr>
            <a:r>
              <a:rPr lang="en-US" sz="1300" dirty="0">
                <a:solidFill>
                  <a:srgbClr val="61615C"/>
                </a:solidFill>
                <a:latin typeface="Tomorrow Semi Bold" pitchFamily="34" charset="0"/>
                <a:ea typeface="Tomorrow Semi Bold" pitchFamily="34" charset="-122"/>
                <a:cs typeface="Tomorrow Semi Bold" pitchFamily="34" charset="-120"/>
              </a:rPr>
              <a:t>Develop Application Components</a:t>
            </a:r>
            <a:endParaRPr lang="en-US" sz="1300" dirty="0"/>
          </a:p>
        </p:txBody>
      </p:sp>
      <p:sp>
        <p:nvSpPr>
          <p:cNvPr id="14" name="Text 12"/>
          <p:cNvSpPr/>
          <p:nvPr/>
        </p:nvSpPr>
        <p:spPr>
          <a:xfrm>
            <a:off x="1435537" y="4279463"/>
            <a:ext cx="12648009" cy="218599"/>
          </a:xfrm>
          <a:prstGeom prst="rect">
            <a:avLst/>
          </a:prstGeom>
          <a:noFill/>
          <a:ln/>
        </p:spPr>
        <p:txBody>
          <a:bodyPr wrap="none" lIns="0" tIns="0" rIns="0" bIns="0" rtlCol="0" anchor="t"/>
          <a:lstStyle/>
          <a:p>
            <a:pPr algn="l" indent="0" marL="0">
              <a:lnSpc>
                <a:spcPts val="1700"/>
              </a:lnSpc>
              <a:buNone/>
            </a:pPr>
            <a:r>
              <a:rPr lang="en-US" sz="1050" dirty="0">
                <a:solidFill>
                  <a:srgbClr val="61615C"/>
                </a:solidFill>
                <a:latin typeface="Tomorrow" pitchFamily="34" charset="0"/>
                <a:ea typeface="Tomorrow" pitchFamily="34" charset="-122"/>
                <a:cs typeface="Tomorrow" pitchFamily="34" charset="-120"/>
              </a:rPr>
              <a:t>Create controllers (@RestController, @Controller), services (@Service), and repositories (@Repository)</a:t>
            </a:r>
            <a:endParaRPr lang="en-US" sz="1050" dirty="0"/>
          </a:p>
        </p:txBody>
      </p:sp>
      <p:sp>
        <p:nvSpPr>
          <p:cNvPr id="15" name="Shape 13"/>
          <p:cNvSpPr/>
          <p:nvPr/>
        </p:nvSpPr>
        <p:spPr>
          <a:xfrm>
            <a:off x="957024" y="4769882"/>
            <a:ext cx="136684" cy="820341"/>
          </a:xfrm>
          <a:prstGeom prst="roundRect">
            <a:avLst>
              <a:gd name="adj" fmla="val 15006"/>
            </a:avLst>
          </a:prstGeom>
          <a:solidFill>
            <a:srgbClr val="F0EAEA"/>
          </a:solidFill>
          <a:ln/>
        </p:spPr>
      </p:sp>
      <p:sp>
        <p:nvSpPr>
          <p:cNvPr id="16" name="Text 14"/>
          <p:cNvSpPr/>
          <p:nvPr/>
        </p:nvSpPr>
        <p:spPr>
          <a:xfrm>
            <a:off x="1230392" y="4906566"/>
            <a:ext cx="1709142" cy="213717"/>
          </a:xfrm>
          <a:prstGeom prst="rect">
            <a:avLst/>
          </a:prstGeom>
          <a:noFill/>
          <a:ln/>
        </p:spPr>
        <p:txBody>
          <a:bodyPr wrap="none" lIns="0" tIns="0" rIns="0" bIns="0" rtlCol="0" anchor="t"/>
          <a:lstStyle/>
          <a:p>
            <a:pPr algn="l" indent="0" marL="0">
              <a:lnSpc>
                <a:spcPts val="1650"/>
              </a:lnSpc>
              <a:buNone/>
            </a:pPr>
            <a:r>
              <a:rPr lang="en-US" sz="1300" dirty="0">
                <a:solidFill>
                  <a:srgbClr val="61615C"/>
                </a:solidFill>
                <a:latin typeface="Tomorrow Semi Bold" pitchFamily="34" charset="0"/>
                <a:ea typeface="Tomorrow Semi Bold" pitchFamily="34" charset="-122"/>
                <a:cs typeface="Tomorrow Semi Bold" pitchFamily="34" charset="-120"/>
              </a:rPr>
              <a:t>Run and Test</a:t>
            </a:r>
            <a:endParaRPr lang="en-US" sz="1300" dirty="0"/>
          </a:p>
        </p:txBody>
      </p:sp>
      <p:sp>
        <p:nvSpPr>
          <p:cNvPr id="17" name="Text 15"/>
          <p:cNvSpPr/>
          <p:nvPr/>
        </p:nvSpPr>
        <p:spPr>
          <a:xfrm>
            <a:off x="1230392" y="5202317"/>
            <a:ext cx="12853154" cy="218599"/>
          </a:xfrm>
          <a:prstGeom prst="rect">
            <a:avLst/>
          </a:prstGeom>
          <a:noFill/>
          <a:ln/>
        </p:spPr>
        <p:txBody>
          <a:bodyPr wrap="none" lIns="0" tIns="0" rIns="0" bIns="0" rtlCol="0" anchor="t"/>
          <a:lstStyle/>
          <a:p>
            <a:pPr algn="l" indent="0" marL="0">
              <a:lnSpc>
                <a:spcPts val="1700"/>
              </a:lnSpc>
              <a:buNone/>
            </a:pPr>
            <a:r>
              <a:rPr lang="en-US" sz="1050" dirty="0">
                <a:solidFill>
                  <a:srgbClr val="61615C"/>
                </a:solidFill>
                <a:latin typeface="Tomorrow" pitchFamily="34" charset="0"/>
                <a:ea typeface="Tomorrow" pitchFamily="34" charset="-122"/>
                <a:cs typeface="Tomorrow" pitchFamily="34" charset="-120"/>
              </a:rPr>
              <a:t>Execute with 'mvn spring-boot:run' or 'java -jar target/app.jar' and test the endpoints</a:t>
            </a:r>
            <a:endParaRPr lang="en-US" sz="1050" dirty="0"/>
          </a:p>
        </p:txBody>
      </p:sp>
      <p:sp>
        <p:nvSpPr>
          <p:cNvPr id="18" name="Shape 16"/>
          <p:cNvSpPr/>
          <p:nvPr/>
        </p:nvSpPr>
        <p:spPr>
          <a:xfrm>
            <a:off x="546854" y="5744051"/>
            <a:ext cx="13536692" cy="1735217"/>
          </a:xfrm>
          <a:prstGeom prst="roundRect">
            <a:avLst>
              <a:gd name="adj" fmla="val 1182"/>
            </a:avLst>
          </a:prstGeom>
          <a:solidFill>
            <a:srgbClr val="E6E6E5"/>
          </a:solidFill>
          <a:ln/>
        </p:spPr>
      </p:sp>
      <p:sp>
        <p:nvSpPr>
          <p:cNvPr id="19" name="Shape 17"/>
          <p:cNvSpPr/>
          <p:nvPr/>
        </p:nvSpPr>
        <p:spPr>
          <a:xfrm>
            <a:off x="540068" y="5744051"/>
            <a:ext cx="13550265" cy="1735217"/>
          </a:xfrm>
          <a:prstGeom prst="roundRect">
            <a:avLst>
              <a:gd name="adj" fmla="val 1182"/>
            </a:avLst>
          </a:prstGeom>
          <a:solidFill>
            <a:srgbClr val="E6E6E5"/>
          </a:solidFill>
          <a:ln/>
        </p:spPr>
      </p:sp>
      <p:sp>
        <p:nvSpPr>
          <p:cNvPr id="20" name="Text 18"/>
          <p:cNvSpPr/>
          <p:nvPr/>
        </p:nvSpPr>
        <p:spPr>
          <a:xfrm>
            <a:off x="676751" y="5846564"/>
            <a:ext cx="13276898" cy="1530191"/>
          </a:xfrm>
          <a:prstGeom prst="rect">
            <a:avLst/>
          </a:prstGeom>
          <a:noFill/>
          <a:ln/>
        </p:spPr>
        <p:txBody>
          <a:bodyPr wrap="square" lIns="0" tIns="0" rIns="0" bIns="0" rtlCol="0" anchor="t"/>
          <a:lstStyle/>
          <a:p>
            <a:pPr algn="l" indent="0" marL="0">
              <a:lnSpc>
                <a:spcPts val="1700"/>
              </a:lnSpc>
              <a:buNone/>
            </a:pPr>
            <a:r>
              <a:rPr lang="en-US" sz="1050" dirty="0">
                <a:solidFill>
                  <a:srgbClr val="61615C"/>
                </a:solidFill>
                <a:highlight>
                  <a:srgbClr val="E6E6E5"/>
                </a:highlight>
                <a:latin typeface="Consolas" pitchFamily="34" charset="0"/>
                <a:ea typeface="Consolas" pitchFamily="34" charset="-122"/>
                <a:cs typeface="Consolas" pitchFamily="34" charset="-120"/>
              </a:rPr>
              <a:t>@SpringBootApplicationpublic class MyApplication {    public static void main(String[] args) {        SpringApplication.run(MyApplication.class, args);    }}</a:t>
            </a:r>
            <a:endParaRPr lang="en-US" sz="1050" dirty="0"/>
          </a:p>
        </p:txBody>
      </p:sp>
      <p:sp>
        <p:nvSpPr>
          <p:cNvPr id="21" name="Text 19"/>
          <p:cNvSpPr/>
          <p:nvPr/>
        </p:nvSpPr>
        <p:spPr>
          <a:xfrm>
            <a:off x="546854" y="7633097"/>
            <a:ext cx="13536692" cy="218599"/>
          </a:xfrm>
          <a:prstGeom prst="rect">
            <a:avLst/>
          </a:prstGeom>
          <a:noFill/>
          <a:ln/>
        </p:spPr>
        <p:txBody>
          <a:bodyPr wrap="none" lIns="0" tIns="0" rIns="0" bIns="0" rtlCol="0" anchor="t"/>
          <a:lstStyle/>
          <a:p>
            <a:pPr algn="l" indent="0" marL="0">
              <a:lnSpc>
                <a:spcPts val="1700"/>
              </a:lnSpc>
              <a:buNone/>
            </a:pPr>
            <a:r>
              <a:rPr lang="en-US" sz="1050" dirty="0">
                <a:solidFill>
                  <a:srgbClr val="61615C"/>
                </a:solidFill>
                <a:latin typeface="Tomorrow" pitchFamily="34" charset="0"/>
                <a:ea typeface="Tomorrow" pitchFamily="34" charset="-122"/>
                <a:cs typeface="Tomorrow" pitchFamily="34" charset="-120"/>
              </a:rPr>
              <a:t>This streamlined workflow dramatically reduces the time from concept to working application, making Spring Boot ideal for rapid development.</a:t>
            </a:r>
            <a:endParaRPr lang="en-US" sz="10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78775" y="468035"/>
            <a:ext cx="9178885" cy="530423"/>
          </a:xfrm>
          <a:prstGeom prst="rect">
            <a:avLst/>
          </a:prstGeom>
          <a:noFill/>
          <a:ln/>
        </p:spPr>
        <p:txBody>
          <a:bodyPr wrap="none" lIns="0" tIns="0" rIns="0" bIns="0" rtlCol="0" anchor="t"/>
          <a:lstStyle/>
          <a:p>
            <a:pPr algn="l" indent="0" marL="0">
              <a:lnSpc>
                <a:spcPts val="4150"/>
              </a:lnSpc>
              <a:buNone/>
            </a:pPr>
            <a:r>
              <a:rPr lang="en-US" sz="3300" dirty="0">
                <a:solidFill>
                  <a:srgbClr val="1D1D1B"/>
                </a:solidFill>
                <a:latin typeface="Tomorrow Semi Bold" pitchFamily="34" charset="0"/>
                <a:ea typeface="Tomorrow Semi Bold" pitchFamily="34" charset="-122"/>
                <a:cs typeface="Tomorrow Semi Bold" pitchFamily="34" charset="-120"/>
              </a:rPr>
              <a:t>Practical Spring Boot Application Structure</a:t>
            </a:r>
            <a:endParaRPr lang="en-US" sz="3300" dirty="0"/>
          </a:p>
        </p:txBody>
      </p:sp>
      <p:pic>
        <p:nvPicPr>
          <p:cNvPr id="3" name="Image 0" descr="preencoded.png">    </p:cNvPr>
          <p:cNvPicPr>
            <a:picLocks noChangeAspect="1"/>
          </p:cNvPicPr>
          <p:nvPr/>
        </p:nvPicPr>
        <p:blipFill>
          <a:blip r:embed="rId1"/>
          <a:stretch>
            <a:fillRect/>
          </a:stretch>
        </p:blipFill>
        <p:spPr>
          <a:xfrm>
            <a:off x="3256955" y="1443871"/>
            <a:ext cx="1273016" cy="467797"/>
          </a:xfrm>
          <a:prstGeom prst="rect">
            <a:avLst/>
          </a:prstGeom>
        </p:spPr>
      </p:pic>
      <p:sp>
        <p:nvSpPr>
          <p:cNvPr id="4" name="Text 1"/>
          <p:cNvSpPr/>
          <p:nvPr/>
        </p:nvSpPr>
        <p:spPr>
          <a:xfrm>
            <a:off x="3774162" y="1581626"/>
            <a:ext cx="238601" cy="298252"/>
          </a:xfrm>
          <a:prstGeom prst="rect">
            <a:avLst/>
          </a:prstGeom>
          <a:noFill/>
          <a:ln/>
        </p:spPr>
        <p:txBody>
          <a:bodyPr wrap="none" lIns="0" tIns="0" rIns="0" bIns="0" rtlCol="0" anchor="t"/>
          <a:lstStyle/>
          <a:p>
            <a:pPr algn="ctr" indent="0" marL="0">
              <a:lnSpc>
                <a:spcPts val="3000"/>
              </a:lnSpc>
              <a:buNone/>
            </a:pPr>
            <a:r>
              <a:rPr lang="en-US" sz="1850" dirty="0">
                <a:solidFill>
                  <a:srgbClr val="61615C"/>
                </a:solidFill>
                <a:latin typeface="Tomorrow Semi Bold" pitchFamily="34" charset="0"/>
                <a:ea typeface="Tomorrow Semi Bold" pitchFamily="34" charset="-122"/>
                <a:cs typeface="Tomorrow Semi Bold" pitchFamily="34" charset="-120"/>
              </a:rPr>
              <a:t>1</a:t>
            </a:r>
            <a:endParaRPr lang="en-US" sz="1850" dirty="0"/>
          </a:p>
        </p:txBody>
      </p:sp>
      <p:pic>
        <p:nvPicPr>
          <p:cNvPr id="5" name="Image 1" descr="preencoded.png">    </p:cNvPr>
          <p:cNvPicPr>
            <a:picLocks noChangeAspect="1"/>
          </p:cNvPicPr>
          <p:nvPr/>
        </p:nvPicPr>
        <p:blipFill>
          <a:blip r:embed="rId2"/>
          <a:stretch>
            <a:fillRect/>
          </a:stretch>
        </p:blipFill>
        <p:spPr>
          <a:xfrm>
            <a:off x="2620447" y="1954054"/>
            <a:ext cx="2546033" cy="467797"/>
          </a:xfrm>
          <a:prstGeom prst="rect">
            <a:avLst/>
          </a:prstGeom>
        </p:spPr>
      </p:pic>
      <p:sp>
        <p:nvSpPr>
          <p:cNvPr id="6" name="Text 2"/>
          <p:cNvSpPr/>
          <p:nvPr/>
        </p:nvSpPr>
        <p:spPr>
          <a:xfrm>
            <a:off x="3774162" y="2038826"/>
            <a:ext cx="238601" cy="298252"/>
          </a:xfrm>
          <a:prstGeom prst="rect">
            <a:avLst/>
          </a:prstGeom>
          <a:noFill/>
          <a:ln/>
        </p:spPr>
        <p:txBody>
          <a:bodyPr wrap="none" lIns="0" tIns="0" rIns="0" bIns="0" rtlCol="0" anchor="t"/>
          <a:lstStyle/>
          <a:p>
            <a:pPr algn="ctr" indent="0" marL="0">
              <a:lnSpc>
                <a:spcPts val="3000"/>
              </a:lnSpc>
              <a:buNone/>
            </a:pPr>
            <a:r>
              <a:rPr lang="en-US" sz="1850" dirty="0">
                <a:solidFill>
                  <a:srgbClr val="61615C"/>
                </a:solidFill>
                <a:latin typeface="Tomorrow Semi Bold" pitchFamily="34" charset="0"/>
                <a:ea typeface="Tomorrow Semi Bold" pitchFamily="34" charset="-122"/>
                <a:cs typeface="Tomorrow Semi Bold" pitchFamily="34" charset="-120"/>
              </a:rPr>
              <a:t>2</a:t>
            </a:r>
            <a:endParaRPr lang="en-US" sz="1850" dirty="0"/>
          </a:p>
        </p:txBody>
      </p:sp>
      <p:pic>
        <p:nvPicPr>
          <p:cNvPr id="7" name="Image 2" descr="preencoded.png">    </p:cNvPr>
          <p:cNvPicPr>
            <a:picLocks noChangeAspect="1"/>
          </p:cNvPicPr>
          <p:nvPr/>
        </p:nvPicPr>
        <p:blipFill>
          <a:blip r:embed="rId3"/>
          <a:stretch>
            <a:fillRect/>
          </a:stretch>
        </p:blipFill>
        <p:spPr>
          <a:xfrm>
            <a:off x="1983938" y="2464237"/>
            <a:ext cx="3819049" cy="467797"/>
          </a:xfrm>
          <a:prstGeom prst="rect">
            <a:avLst/>
          </a:prstGeom>
        </p:spPr>
      </p:pic>
      <p:sp>
        <p:nvSpPr>
          <p:cNvPr id="8" name="Text 3"/>
          <p:cNvSpPr/>
          <p:nvPr/>
        </p:nvSpPr>
        <p:spPr>
          <a:xfrm>
            <a:off x="3774162" y="2549009"/>
            <a:ext cx="238601" cy="298252"/>
          </a:xfrm>
          <a:prstGeom prst="rect">
            <a:avLst/>
          </a:prstGeom>
          <a:noFill/>
          <a:ln/>
        </p:spPr>
        <p:txBody>
          <a:bodyPr wrap="none" lIns="0" tIns="0" rIns="0" bIns="0" rtlCol="0" anchor="t"/>
          <a:lstStyle/>
          <a:p>
            <a:pPr algn="ctr" indent="0" marL="0">
              <a:lnSpc>
                <a:spcPts val="3000"/>
              </a:lnSpc>
              <a:buNone/>
            </a:pPr>
            <a:r>
              <a:rPr lang="en-US" sz="1850" dirty="0">
                <a:solidFill>
                  <a:srgbClr val="61615C"/>
                </a:solidFill>
                <a:latin typeface="Tomorrow Semi Bold" pitchFamily="34" charset="0"/>
                <a:ea typeface="Tomorrow Semi Bold" pitchFamily="34" charset="-122"/>
                <a:cs typeface="Tomorrow Semi Bold" pitchFamily="34" charset="-120"/>
              </a:rPr>
              <a:t>3</a:t>
            </a:r>
            <a:endParaRPr lang="en-US" sz="1850" dirty="0"/>
          </a:p>
        </p:txBody>
      </p:sp>
      <p:pic>
        <p:nvPicPr>
          <p:cNvPr id="9" name="Image 3" descr="preencoded.png">    </p:cNvPr>
          <p:cNvPicPr>
            <a:picLocks noChangeAspect="1"/>
          </p:cNvPicPr>
          <p:nvPr/>
        </p:nvPicPr>
        <p:blipFill>
          <a:blip r:embed="rId4"/>
          <a:stretch>
            <a:fillRect/>
          </a:stretch>
        </p:blipFill>
        <p:spPr>
          <a:xfrm>
            <a:off x="1347430" y="2974419"/>
            <a:ext cx="5092065" cy="467797"/>
          </a:xfrm>
          <a:prstGeom prst="rect">
            <a:avLst/>
          </a:prstGeom>
        </p:spPr>
      </p:pic>
      <p:sp>
        <p:nvSpPr>
          <p:cNvPr id="10" name="Text 4"/>
          <p:cNvSpPr/>
          <p:nvPr/>
        </p:nvSpPr>
        <p:spPr>
          <a:xfrm>
            <a:off x="3774043" y="3059192"/>
            <a:ext cx="238601" cy="298252"/>
          </a:xfrm>
          <a:prstGeom prst="rect">
            <a:avLst/>
          </a:prstGeom>
          <a:noFill/>
          <a:ln/>
        </p:spPr>
        <p:txBody>
          <a:bodyPr wrap="none" lIns="0" tIns="0" rIns="0" bIns="0" rtlCol="0" anchor="t"/>
          <a:lstStyle/>
          <a:p>
            <a:pPr algn="ctr" indent="0" marL="0">
              <a:lnSpc>
                <a:spcPts val="3000"/>
              </a:lnSpc>
              <a:buNone/>
            </a:pPr>
            <a:r>
              <a:rPr lang="en-US" sz="1850" dirty="0">
                <a:solidFill>
                  <a:srgbClr val="61615C"/>
                </a:solidFill>
                <a:latin typeface="Tomorrow Semi Bold" pitchFamily="34" charset="0"/>
                <a:ea typeface="Tomorrow Semi Bold" pitchFamily="34" charset="-122"/>
                <a:cs typeface="Tomorrow Semi Bold" pitchFamily="34" charset="-120"/>
              </a:rPr>
              <a:t>4</a:t>
            </a:r>
            <a:endParaRPr lang="en-US" sz="1850" dirty="0"/>
          </a:p>
        </p:txBody>
      </p:sp>
      <p:pic>
        <p:nvPicPr>
          <p:cNvPr id="11" name="Image 4" descr="preencoded.png">    </p:cNvPr>
          <p:cNvPicPr>
            <a:picLocks noChangeAspect="1"/>
          </p:cNvPicPr>
          <p:nvPr/>
        </p:nvPicPr>
        <p:blipFill>
          <a:blip r:embed="rId5"/>
          <a:stretch>
            <a:fillRect/>
          </a:stretch>
        </p:blipFill>
        <p:spPr>
          <a:xfrm>
            <a:off x="710922" y="3484602"/>
            <a:ext cx="6365081" cy="467797"/>
          </a:xfrm>
          <a:prstGeom prst="rect">
            <a:avLst/>
          </a:prstGeom>
        </p:spPr>
      </p:pic>
      <p:sp>
        <p:nvSpPr>
          <p:cNvPr id="12" name="Text 5"/>
          <p:cNvSpPr/>
          <p:nvPr/>
        </p:nvSpPr>
        <p:spPr>
          <a:xfrm>
            <a:off x="3774162" y="3569375"/>
            <a:ext cx="238601" cy="298252"/>
          </a:xfrm>
          <a:prstGeom prst="rect">
            <a:avLst/>
          </a:prstGeom>
          <a:noFill/>
          <a:ln/>
        </p:spPr>
        <p:txBody>
          <a:bodyPr wrap="none" lIns="0" tIns="0" rIns="0" bIns="0" rtlCol="0" anchor="t"/>
          <a:lstStyle/>
          <a:p>
            <a:pPr algn="ctr" indent="0" marL="0">
              <a:lnSpc>
                <a:spcPts val="3000"/>
              </a:lnSpc>
              <a:buNone/>
            </a:pPr>
            <a:r>
              <a:rPr lang="en-US" sz="1850" dirty="0">
                <a:solidFill>
                  <a:srgbClr val="61615C"/>
                </a:solidFill>
                <a:latin typeface="Tomorrow Semi Bold" pitchFamily="34" charset="0"/>
                <a:ea typeface="Tomorrow Semi Bold" pitchFamily="34" charset="-122"/>
                <a:cs typeface="Tomorrow Semi Bold" pitchFamily="34" charset="-120"/>
              </a:rPr>
              <a:t>5</a:t>
            </a:r>
            <a:endParaRPr lang="en-US" sz="1850" dirty="0"/>
          </a:p>
        </p:txBody>
      </p:sp>
      <p:sp>
        <p:nvSpPr>
          <p:cNvPr id="13" name="Shape 6"/>
          <p:cNvSpPr/>
          <p:nvPr/>
        </p:nvSpPr>
        <p:spPr>
          <a:xfrm>
            <a:off x="678775" y="4122063"/>
            <a:ext cx="339328" cy="339328"/>
          </a:xfrm>
          <a:prstGeom prst="roundRect">
            <a:avLst>
              <a:gd name="adj" fmla="val 7502"/>
            </a:avLst>
          </a:prstGeom>
          <a:solidFill>
            <a:srgbClr val="F0EAEA"/>
          </a:solidFill>
          <a:ln/>
        </p:spPr>
      </p:sp>
      <p:sp>
        <p:nvSpPr>
          <p:cNvPr id="14" name="Text 7"/>
          <p:cNvSpPr/>
          <p:nvPr/>
        </p:nvSpPr>
        <p:spPr>
          <a:xfrm>
            <a:off x="742414" y="4159151"/>
            <a:ext cx="212050" cy="265152"/>
          </a:xfrm>
          <a:prstGeom prst="rect">
            <a:avLst/>
          </a:prstGeom>
          <a:noFill/>
          <a:ln/>
        </p:spPr>
        <p:txBody>
          <a:bodyPr wrap="none" lIns="0" tIns="0" rIns="0" bIns="0" rtlCol="0" anchor="t"/>
          <a:lstStyle/>
          <a:p>
            <a:pPr algn="ctr" indent="0" marL="0">
              <a:lnSpc>
                <a:spcPts val="1650"/>
              </a:lnSpc>
              <a:buNone/>
            </a:pPr>
            <a:r>
              <a:rPr lang="en-US" sz="1650" dirty="0">
                <a:solidFill>
                  <a:srgbClr val="61615C"/>
                </a:solidFill>
                <a:latin typeface="Tomorrow Semi Bold" pitchFamily="34" charset="0"/>
                <a:ea typeface="Tomorrow Semi Bold" pitchFamily="34" charset="-122"/>
                <a:cs typeface="Tomorrow Semi Bold" pitchFamily="34" charset="-120"/>
              </a:rPr>
              <a:t>1</a:t>
            </a:r>
            <a:endParaRPr lang="en-US" sz="1650" dirty="0"/>
          </a:p>
        </p:txBody>
      </p:sp>
      <p:sp>
        <p:nvSpPr>
          <p:cNvPr id="15" name="Text 8"/>
          <p:cNvSpPr/>
          <p:nvPr/>
        </p:nvSpPr>
        <p:spPr>
          <a:xfrm>
            <a:off x="1187768" y="4159091"/>
            <a:ext cx="2121456" cy="265152"/>
          </a:xfrm>
          <a:prstGeom prst="rect">
            <a:avLst/>
          </a:prstGeom>
          <a:noFill/>
          <a:ln/>
        </p:spPr>
        <p:txBody>
          <a:bodyPr wrap="none" lIns="0" tIns="0" rIns="0" bIns="0" rtlCol="0" anchor="t"/>
          <a:lstStyle/>
          <a:p>
            <a:pPr algn="l" indent="0" marL="0">
              <a:lnSpc>
                <a:spcPts val="2050"/>
              </a:lnSpc>
              <a:buNone/>
            </a:pPr>
            <a:r>
              <a:rPr lang="en-US" sz="1650" dirty="0">
                <a:solidFill>
                  <a:srgbClr val="61615C"/>
                </a:solidFill>
                <a:latin typeface="Tomorrow Semi Bold" pitchFamily="34" charset="0"/>
                <a:ea typeface="Tomorrow Semi Bold" pitchFamily="34" charset="-122"/>
                <a:cs typeface="Tomorrow Semi Bold" pitchFamily="34" charset="-120"/>
              </a:rPr>
              <a:t>Controllers</a:t>
            </a:r>
            <a:endParaRPr lang="en-US" sz="1650" dirty="0"/>
          </a:p>
        </p:txBody>
      </p:sp>
      <p:sp>
        <p:nvSpPr>
          <p:cNvPr id="16" name="Shape 9"/>
          <p:cNvSpPr/>
          <p:nvPr/>
        </p:nvSpPr>
        <p:spPr>
          <a:xfrm>
            <a:off x="678775" y="4715947"/>
            <a:ext cx="339328" cy="339328"/>
          </a:xfrm>
          <a:prstGeom prst="roundRect">
            <a:avLst>
              <a:gd name="adj" fmla="val 7502"/>
            </a:avLst>
          </a:prstGeom>
          <a:solidFill>
            <a:srgbClr val="F0EAEA"/>
          </a:solidFill>
          <a:ln/>
        </p:spPr>
      </p:sp>
      <p:sp>
        <p:nvSpPr>
          <p:cNvPr id="17" name="Text 10"/>
          <p:cNvSpPr/>
          <p:nvPr/>
        </p:nvSpPr>
        <p:spPr>
          <a:xfrm>
            <a:off x="742414" y="4753035"/>
            <a:ext cx="212050" cy="265152"/>
          </a:xfrm>
          <a:prstGeom prst="rect">
            <a:avLst/>
          </a:prstGeom>
          <a:noFill/>
          <a:ln/>
        </p:spPr>
        <p:txBody>
          <a:bodyPr wrap="none" lIns="0" tIns="0" rIns="0" bIns="0" rtlCol="0" anchor="t"/>
          <a:lstStyle/>
          <a:p>
            <a:pPr algn="ctr" indent="0" marL="0">
              <a:lnSpc>
                <a:spcPts val="1650"/>
              </a:lnSpc>
              <a:buNone/>
            </a:pPr>
            <a:r>
              <a:rPr lang="en-US" sz="1650" dirty="0">
                <a:solidFill>
                  <a:srgbClr val="61615C"/>
                </a:solidFill>
                <a:latin typeface="Tomorrow Semi Bold" pitchFamily="34" charset="0"/>
                <a:ea typeface="Tomorrow Semi Bold" pitchFamily="34" charset="-122"/>
                <a:cs typeface="Tomorrow Semi Bold" pitchFamily="34" charset="-120"/>
              </a:rPr>
              <a:t>2</a:t>
            </a:r>
            <a:endParaRPr lang="en-US" sz="1650" dirty="0"/>
          </a:p>
        </p:txBody>
      </p:sp>
      <p:sp>
        <p:nvSpPr>
          <p:cNvPr id="18" name="Text 11"/>
          <p:cNvSpPr/>
          <p:nvPr/>
        </p:nvSpPr>
        <p:spPr>
          <a:xfrm>
            <a:off x="1187768" y="4752975"/>
            <a:ext cx="2121456" cy="265152"/>
          </a:xfrm>
          <a:prstGeom prst="rect">
            <a:avLst/>
          </a:prstGeom>
          <a:noFill/>
          <a:ln/>
        </p:spPr>
        <p:txBody>
          <a:bodyPr wrap="none" lIns="0" tIns="0" rIns="0" bIns="0" rtlCol="0" anchor="t"/>
          <a:lstStyle/>
          <a:p>
            <a:pPr algn="l" indent="0" marL="0">
              <a:lnSpc>
                <a:spcPts val="2050"/>
              </a:lnSpc>
              <a:buNone/>
            </a:pPr>
            <a:r>
              <a:rPr lang="en-US" sz="1650" dirty="0">
                <a:solidFill>
                  <a:srgbClr val="61615C"/>
                </a:solidFill>
                <a:latin typeface="Tomorrow Semi Bold" pitchFamily="34" charset="0"/>
                <a:ea typeface="Tomorrow Semi Bold" pitchFamily="34" charset="-122"/>
                <a:cs typeface="Tomorrow Semi Bold" pitchFamily="34" charset="-120"/>
              </a:rPr>
              <a:t>Services</a:t>
            </a:r>
            <a:endParaRPr lang="en-US" sz="1650" dirty="0"/>
          </a:p>
        </p:txBody>
      </p:sp>
      <p:sp>
        <p:nvSpPr>
          <p:cNvPr id="19" name="Shape 12"/>
          <p:cNvSpPr/>
          <p:nvPr/>
        </p:nvSpPr>
        <p:spPr>
          <a:xfrm>
            <a:off x="678775" y="5309830"/>
            <a:ext cx="339328" cy="339328"/>
          </a:xfrm>
          <a:prstGeom prst="roundRect">
            <a:avLst>
              <a:gd name="adj" fmla="val 7502"/>
            </a:avLst>
          </a:prstGeom>
          <a:solidFill>
            <a:srgbClr val="F0EAEA"/>
          </a:solidFill>
          <a:ln/>
        </p:spPr>
      </p:sp>
      <p:sp>
        <p:nvSpPr>
          <p:cNvPr id="20" name="Text 13"/>
          <p:cNvSpPr/>
          <p:nvPr/>
        </p:nvSpPr>
        <p:spPr>
          <a:xfrm>
            <a:off x="742414" y="5346918"/>
            <a:ext cx="212050" cy="265152"/>
          </a:xfrm>
          <a:prstGeom prst="rect">
            <a:avLst/>
          </a:prstGeom>
          <a:noFill/>
          <a:ln/>
        </p:spPr>
        <p:txBody>
          <a:bodyPr wrap="none" lIns="0" tIns="0" rIns="0" bIns="0" rtlCol="0" anchor="t"/>
          <a:lstStyle/>
          <a:p>
            <a:pPr algn="ctr" indent="0" marL="0">
              <a:lnSpc>
                <a:spcPts val="1650"/>
              </a:lnSpc>
              <a:buNone/>
            </a:pPr>
            <a:r>
              <a:rPr lang="en-US" sz="1650" dirty="0">
                <a:solidFill>
                  <a:srgbClr val="61615C"/>
                </a:solidFill>
                <a:latin typeface="Tomorrow Semi Bold" pitchFamily="34" charset="0"/>
                <a:ea typeface="Tomorrow Semi Bold" pitchFamily="34" charset="-122"/>
                <a:cs typeface="Tomorrow Semi Bold" pitchFamily="34" charset="-120"/>
              </a:rPr>
              <a:t>3</a:t>
            </a:r>
            <a:endParaRPr lang="en-US" sz="1650" dirty="0"/>
          </a:p>
        </p:txBody>
      </p:sp>
      <p:sp>
        <p:nvSpPr>
          <p:cNvPr id="21" name="Text 14"/>
          <p:cNvSpPr/>
          <p:nvPr/>
        </p:nvSpPr>
        <p:spPr>
          <a:xfrm>
            <a:off x="1187768" y="5346859"/>
            <a:ext cx="2121456" cy="265152"/>
          </a:xfrm>
          <a:prstGeom prst="rect">
            <a:avLst/>
          </a:prstGeom>
          <a:noFill/>
          <a:ln/>
        </p:spPr>
        <p:txBody>
          <a:bodyPr wrap="none" lIns="0" tIns="0" rIns="0" bIns="0" rtlCol="0" anchor="t"/>
          <a:lstStyle/>
          <a:p>
            <a:pPr algn="l" indent="0" marL="0">
              <a:lnSpc>
                <a:spcPts val="2050"/>
              </a:lnSpc>
              <a:buNone/>
            </a:pPr>
            <a:r>
              <a:rPr lang="en-US" sz="1650" dirty="0">
                <a:solidFill>
                  <a:srgbClr val="61615C"/>
                </a:solidFill>
                <a:latin typeface="Tomorrow Semi Bold" pitchFamily="34" charset="0"/>
                <a:ea typeface="Tomorrow Semi Bold" pitchFamily="34" charset="-122"/>
                <a:cs typeface="Tomorrow Semi Bold" pitchFamily="34" charset="-120"/>
              </a:rPr>
              <a:t>Repositories</a:t>
            </a:r>
            <a:endParaRPr lang="en-US" sz="1650" dirty="0"/>
          </a:p>
        </p:txBody>
      </p:sp>
      <p:sp>
        <p:nvSpPr>
          <p:cNvPr id="22" name="Shape 15"/>
          <p:cNvSpPr/>
          <p:nvPr/>
        </p:nvSpPr>
        <p:spPr>
          <a:xfrm>
            <a:off x="678775" y="5903714"/>
            <a:ext cx="339328" cy="339328"/>
          </a:xfrm>
          <a:prstGeom prst="roundRect">
            <a:avLst>
              <a:gd name="adj" fmla="val 7502"/>
            </a:avLst>
          </a:prstGeom>
          <a:solidFill>
            <a:srgbClr val="F0EAEA"/>
          </a:solidFill>
          <a:ln/>
        </p:spPr>
      </p:sp>
      <p:sp>
        <p:nvSpPr>
          <p:cNvPr id="23" name="Text 16"/>
          <p:cNvSpPr/>
          <p:nvPr/>
        </p:nvSpPr>
        <p:spPr>
          <a:xfrm>
            <a:off x="742414" y="5940802"/>
            <a:ext cx="212050" cy="265152"/>
          </a:xfrm>
          <a:prstGeom prst="rect">
            <a:avLst/>
          </a:prstGeom>
          <a:noFill/>
          <a:ln/>
        </p:spPr>
        <p:txBody>
          <a:bodyPr wrap="none" lIns="0" tIns="0" rIns="0" bIns="0" rtlCol="0" anchor="t"/>
          <a:lstStyle/>
          <a:p>
            <a:pPr algn="ctr" indent="0" marL="0">
              <a:lnSpc>
                <a:spcPts val="1650"/>
              </a:lnSpc>
              <a:buNone/>
            </a:pPr>
            <a:r>
              <a:rPr lang="en-US" sz="1650" dirty="0">
                <a:solidFill>
                  <a:srgbClr val="61615C"/>
                </a:solidFill>
                <a:latin typeface="Tomorrow Semi Bold" pitchFamily="34" charset="0"/>
                <a:ea typeface="Tomorrow Semi Bold" pitchFamily="34" charset="-122"/>
                <a:cs typeface="Tomorrow Semi Bold" pitchFamily="34" charset="-120"/>
              </a:rPr>
              <a:t>4</a:t>
            </a:r>
            <a:endParaRPr lang="en-US" sz="1650" dirty="0"/>
          </a:p>
        </p:txBody>
      </p:sp>
      <p:sp>
        <p:nvSpPr>
          <p:cNvPr id="24" name="Text 17"/>
          <p:cNvSpPr/>
          <p:nvPr/>
        </p:nvSpPr>
        <p:spPr>
          <a:xfrm>
            <a:off x="1187768" y="5940743"/>
            <a:ext cx="2121456" cy="265152"/>
          </a:xfrm>
          <a:prstGeom prst="rect">
            <a:avLst/>
          </a:prstGeom>
          <a:noFill/>
          <a:ln/>
        </p:spPr>
        <p:txBody>
          <a:bodyPr wrap="none" lIns="0" tIns="0" rIns="0" bIns="0" rtlCol="0" anchor="t"/>
          <a:lstStyle/>
          <a:p>
            <a:pPr algn="l" indent="0" marL="0">
              <a:lnSpc>
                <a:spcPts val="2050"/>
              </a:lnSpc>
              <a:buNone/>
            </a:pPr>
            <a:r>
              <a:rPr lang="en-US" sz="1650" dirty="0">
                <a:solidFill>
                  <a:srgbClr val="61615C"/>
                </a:solidFill>
                <a:latin typeface="Tomorrow Semi Bold" pitchFamily="34" charset="0"/>
                <a:ea typeface="Tomorrow Semi Bold" pitchFamily="34" charset="-122"/>
                <a:cs typeface="Tomorrow Semi Bold" pitchFamily="34" charset="-120"/>
              </a:rPr>
              <a:t>Domain Models</a:t>
            </a:r>
            <a:endParaRPr lang="en-US" sz="1650" dirty="0"/>
          </a:p>
        </p:txBody>
      </p:sp>
      <p:sp>
        <p:nvSpPr>
          <p:cNvPr id="25" name="Shape 18"/>
          <p:cNvSpPr/>
          <p:nvPr/>
        </p:nvSpPr>
        <p:spPr>
          <a:xfrm>
            <a:off x="678775" y="6497598"/>
            <a:ext cx="339328" cy="339328"/>
          </a:xfrm>
          <a:prstGeom prst="roundRect">
            <a:avLst>
              <a:gd name="adj" fmla="val 7502"/>
            </a:avLst>
          </a:prstGeom>
          <a:solidFill>
            <a:srgbClr val="F0EAEA"/>
          </a:solidFill>
          <a:ln/>
        </p:spPr>
      </p:sp>
      <p:sp>
        <p:nvSpPr>
          <p:cNvPr id="26" name="Text 19"/>
          <p:cNvSpPr/>
          <p:nvPr/>
        </p:nvSpPr>
        <p:spPr>
          <a:xfrm>
            <a:off x="742414" y="6534686"/>
            <a:ext cx="212050" cy="265152"/>
          </a:xfrm>
          <a:prstGeom prst="rect">
            <a:avLst/>
          </a:prstGeom>
          <a:noFill/>
          <a:ln/>
        </p:spPr>
        <p:txBody>
          <a:bodyPr wrap="none" lIns="0" tIns="0" rIns="0" bIns="0" rtlCol="0" anchor="t"/>
          <a:lstStyle/>
          <a:p>
            <a:pPr algn="ctr" indent="0" marL="0">
              <a:lnSpc>
                <a:spcPts val="1650"/>
              </a:lnSpc>
              <a:buNone/>
            </a:pPr>
            <a:r>
              <a:rPr lang="en-US" sz="1650" dirty="0">
                <a:solidFill>
                  <a:srgbClr val="61615C"/>
                </a:solidFill>
                <a:latin typeface="Tomorrow Semi Bold" pitchFamily="34" charset="0"/>
                <a:ea typeface="Tomorrow Semi Bold" pitchFamily="34" charset="-122"/>
                <a:cs typeface="Tomorrow Semi Bold" pitchFamily="34" charset="-120"/>
              </a:rPr>
              <a:t>5</a:t>
            </a:r>
            <a:endParaRPr lang="en-US" sz="1650" dirty="0"/>
          </a:p>
        </p:txBody>
      </p:sp>
      <p:sp>
        <p:nvSpPr>
          <p:cNvPr id="27" name="Text 20"/>
          <p:cNvSpPr/>
          <p:nvPr/>
        </p:nvSpPr>
        <p:spPr>
          <a:xfrm>
            <a:off x="1187768" y="6534626"/>
            <a:ext cx="2121456" cy="265152"/>
          </a:xfrm>
          <a:prstGeom prst="rect">
            <a:avLst/>
          </a:prstGeom>
          <a:noFill/>
          <a:ln/>
        </p:spPr>
        <p:txBody>
          <a:bodyPr wrap="none" lIns="0" tIns="0" rIns="0" bIns="0" rtlCol="0" anchor="t"/>
          <a:lstStyle/>
          <a:p>
            <a:pPr algn="l" indent="0" marL="0">
              <a:lnSpc>
                <a:spcPts val="2050"/>
              </a:lnSpc>
              <a:buNone/>
            </a:pPr>
            <a:r>
              <a:rPr lang="en-US" sz="1650" dirty="0">
                <a:solidFill>
                  <a:srgbClr val="61615C"/>
                </a:solidFill>
                <a:latin typeface="Tomorrow Semi Bold" pitchFamily="34" charset="0"/>
                <a:ea typeface="Tomorrow Semi Bold" pitchFamily="34" charset="-122"/>
                <a:cs typeface="Tomorrow Semi Bold" pitchFamily="34" charset="-120"/>
              </a:rPr>
              <a:t>Configuration</a:t>
            </a:r>
            <a:endParaRPr lang="en-US" sz="1650" dirty="0"/>
          </a:p>
        </p:txBody>
      </p:sp>
      <p:sp>
        <p:nvSpPr>
          <p:cNvPr id="28" name="Text 21"/>
          <p:cNvSpPr/>
          <p:nvPr/>
        </p:nvSpPr>
        <p:spPr>
          <a:xfrm>
            <a:off x="7529870" y="1422678"/>
            <a:ext cx="2545675" cy="318135"/>
          </a:xfrm>
          <a:prstGeom prst="rect">
            <a:avLst/>
          </a:prstGeom>
          <a:noFill/>
          <a:ln/>
        </p:spPr>
        <p:txBody>
          <a:bodyPr wrap="none" lIns="0" tIns="0" rIns="0" bIns="0" rtlCol="0" anchor="t"/>
          <a:lstStyle/>
          <a:p>
            <a:pPr algn="l" indent="0" marL="0">
              <a:lnSpc>
                <a:spcPts val="2500"/>
              </a:lnSpc>
              <a:buNone/>
            </a:pPr>
            <a:r>
              <a:rPr lang="en-US" sz="2000" dirty="0">
                <a:solidFill>
                  <a:srgbClr val="1D1D1B"/>
                </a:solidFill>
                <a:latin typeface="Tomorrow Semi Bold" pitchFamily="34" charset="0"/>
                <a:ea typeface="Tomorrow Semi Bold" pitchFamily="34" charset="-122"/>
                <a:cs typeface="Tomorrow Semi Bold" pitchFamily="34" charset="-120"/>
              </a:rPr>
              <a:t>Key Takeaways</a:t>
            </a:r>
            <a:endParaRPr lang="en-US" sz="2000" dirty="0"/>
          </a:p>
        </p:txBody>
      </p:sp>
      <p:sp>
        <p:nvSpPr>
          <p:cNvPr id="29" name="Text 22"/>
          <p:cNvSpPr/>
          <p:nvPr/>
        </p:nvSpPr>
        <p:spPr>
          <a:xfrm>
            <a:off x="7529870" y="1910477"/>
            <a:ext cx="6429375" cy="542925"/>
          </a:xfrm>
          <a:prstGeom prst="rect">
            <a:avLst/>
          </a:prstGeom>
          <a:noFill/>
          <a:ln/>
        </p:spPr>
        <p:txBody>
          <a:bodyPr wrap="square" lIns="0" tIns="0" rIns="0" bIns="0" rtlCol="0" anchor="t"/>
          <a:lstStyle/>
          <a:p>
            <a:pPr algn="l" marL="342900" indent="-342900">
              <a:lnSpc>
                <a:spcPts val="2100"/>
              </a:lnSpc>
              <a:buSzPct val="100000"/>
              <a:buChar char="•"/>
            </a:pPr>
            <a:r>
              <a:rPr lang="en-US" sz="1300" dirty="0">
                <a:solidFill>
                  <a:srgbClr val="61615C"/>
                </a:solidFill>
                <a:latin typeface="Tomorrow" pitchFamily="34" charset="0"/>
                <a:ea typeface="Tomorrow" pitchFamily="34" charset="-122"/>
                <a:cs typeface="Tomorrow" pitchFamily="34" charset="-120"/>
              </a:rPr>
              <a:t>Spring Boot significantly reduces development time through auto-configuration</a:t>
            </a:r>
            <a:endParaRPr lang="en-US" sz="1300" dirty="0"/>
          </a:p>
        </p:txBody>
      </p:sp>
      <p:sp>
        <p:nvSpPr>
          <p:cNvPr id="30" name="Text 23"/>
          <p:cNvSpPr/>
          <p:nvPr/>
        </p:nvSpPr>
        <p:spPr>
          <a:xfrm>
            <a:off x="7529870" y="2512695"/>
            <a:ext cx="6429375" cy="271463"/>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61615C"/>
                </a:solidFill>
                <a:latin typeface="Tomorrow" pitchFamily="34" charset="0"/>
                <a:ea typeface="Tomorrow" pitchFamily="34" charset="-122"/>
                <a:cs typeface="Tomorrow" pitchFamily="34" charset="-120"/>
              </a:rPr>
              <a:t>The embedded server eliminates deployment complexity</a:t>
            </a:r>
            <a:endParaRPr lang="en-US" sz="1300" dirty="0"/>
          </a:p>
        </p:txBody>
      </p:sp>
      <p:sp>
        <p:nvSpPr>
          <p:cNvPr id="31" name="Text 24"/>
          <p:cNvSpPr/>
          <p:nvPr/>
        </p:nvSpPr>
        <p:spPr>
          <a:xfrm>
            <a:off x="7529870" y="2843451"/>
            <a:ext cx="6429375" cy="271463"/>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61615C"/>
                </a:solidFill>
                <a:latin typeface="Tomorrow" pitchFamily="34" charset="0"/>
                <a:ea typeface="Tomorrow" pitchFamily="34" charset="-122"/>
                <a:cs typeface="Tomorrow" pitchFamily="34" charset="-120"/>
              </a:rPr>
              <a:t>Starter dependencies simplify project setup</a:t>
            </a:r>
            <a:endParaRPr lang="en-US" sz="1300" dirty="0"/>
          </a:p>
        </p:txBody>
      </p:sp>
      <p:sp>
        <p:nvSpPr>
          <p:cNvPr id="32" name="Text 25"/>
          <p:cNvSpPr/>
          <p:nvPr/>
        </p:nvSpPr>
        <p:spPr>
          <a:xfrm>
            <a:off x="7529870" y="3174206"/>
            <a:ext cx="6429375" cy="271463"/>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61615C"/>
                </a:solidFill>
                <a:latin typeface="Tomorrow" pitchFamily="34" charset="0"/>
                <a:ea typeface="Tomorrow" pitchFamily="34" charset="-122"/>
                <a:cs typeface="Tomorrow" pitchFamily="34" charset="-120"/>
              </a:rPr>
              <a:t>Production-ready features come built-in</a:t>
            </a:r>
            <a:endParaRPr lang="en-US" sz="1300" dirty="0"/>
          </a:p>
        </p:txBody>
      </p:sp>
      <p:sp>
        <p:nvSpPr>
          <p:cNvPr id="33" name="Text 26"/>
          <p:cNvSpPr/>
          <p:nvPr/>
        </p:nvSpPr>
        <p:spPr>
          <a:xfrm>
            <a:off x="7529870" y="3504962"/>
            <a:ext cx="6429375" cy="271463"/>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61615C"/>
                </a:solidFill>
                <a:latin typeface="Tomorrow" pitchFamily="34" charset="0"/>
                <a:ea typeface="Tomorrow" pitchFamily="34" charset="-122"/>
                <a:cs typeface="Tomorrow" pitchFamily="34" charset="-120"/>
              </a:rPr>
              <a:t>Strong community support and extensive documentation</a:t>
            </a:r>
            <a:endParaRPr lang="en-US" sz="1300" dirty="0"/>
          </a:p>
        </p:txBody>
      </p:sp>
      <p:pic>
        <p:nvPicPr>
          <p:cNvPr id="34" name="Image 5" descr="preencoded.png">
            <a:hlinkClick r:id="rId7" tooltip=""/>
          </p:cNvPr>
          <p:cNvPicPr>
            <a:picLocks noChangeAspect="1"/>
          </p:cNvPicPr>
          <p:nvPr/>
        </p:nvPicPr>
        <p:blipFill>
          <a:blip r:embed="rId6"/>
          <a:stretch>
            <a:fillRect/>
          </a:stretch>
        </p:blipFill>
        <p:spPr>
          <a:xfrm>
            <a:off x="7529870" y="3967282"/>
            <a:ext cx="2189440" cy="466606"/>
          </a:xfrm>
          <a:prstGeom prst="rect">
            <a:avLst/>
          </a:prstGeom>
        </p:spPr>
      </p:pic>
      <p:pic>
        <p:nvPicPr>
          <p:cNvPr id="35" name="Image 6" descr="preencoded.png">
            <a:hlinkClick r:id="rId9" tooltip=""/>
          </p:cNvPr>
          <p:cNvPicPr>
            <a:picLocks noChangeAspect="1"/>
          </p:cNvPicPr>
          <p:nvPr/>
        </p:nvPicPr>
        <p:blipFill>
          <a:blip r:embed="rId8"/>
          <a:stretch>
            <a:fillRect/>
          </a:stretch>
        </p:blipFill>
        <p:spPr>
          <a:xfrm>
            <a:off x="9804083" y="3967282"/>
            <a:ext cx="2194798" cy="466606"/>
          </a:xfrm>
          <a:prstGeom prst="rect">
            <a:avLst/>
          </a:prstGeom>
        </p:spPr>
      </p:pic>
      <p:sp>
        <p:nvSpPr>
          <p:cNvPr id="36" name="Text 27"/>
          <p:cNvSpPr/>
          <p:nvPr/>
        </p:nvSpPr>
        <p:spPr>
          <a:xfrm>
            <a:off x="678775" y="7218640"/>
            <a:ext cx="13272849" cy="542925"/>
          </a:xfrm>
          <a:prstGeom prst="rect">
            <a:avLst/>
          </a:prstGeom>
          <a:noFill/>
          <a:ln/>
        </p:spPr>
        <p:txBody>
          <a:bodyPr wrap="square" lIns="0" tIns="0" rIns="0" bIns="0" rtlCol="0" anchor="t"/>
          <a:lstStyle/>
          <a:p>
            <a:pPr algn="l" indent="0" marL="0">
              <a:lnSpc>
                <a:spcPts val="2100"/>
              </a:lnSpc>
              <a:buNone/>
            </a:pPr>
            <a:r>
              <a:rPr lang="en-US" sz="1300" dirty="0">
                <a:solidFill>
                  <a:srgbClr val="61615C"/>
                </a:solidFill>
                <a:latin typeface="Tomorrow" pitchFamily="34" charset="0"/>
                <a:ea typeface="Tomorrow" pitchFamily="34" charset="-122"/>
                <a:cs typeface="Tomorrow" pitchFamily="34" charset="-120"/>
              </a:rPr>
              <a:t>Spring Boot has revolutionized Java application development by making it accessible to beginners while providing the power and flexibility needed for complex enterprise applications. Start your Spring Boot journey today!</a:t>
            </a:r>
            <a:endParaRPr lang="en-US" sz="13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2025-06-21T05:55:40Z</dcterms:created>
  <dcterms:modified xsi:type="dcterms:W3CDTF">2025-06-21T05:55:40Z</dcterms:modified>
</cp:coreProperties>
</file>